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329" r:id="rId5"/>
    <p:sldId id="315" r:id="rId6"/>
    <p:sldId id="261" r:id="rId7"/>
    <p:sldId id="266" r:id="rId8"/>
    <p:sldId id="263" r:id="rId9"/>
    <p:sldId id="267" r:id="rId10"/>
    <p:sldId id="268" r:id="rId11"/>
    <p:sldId id="269" r:id="rId12"/>
    <p:sldId id="270" r:id="rId13"/>
    <p:sldId id="271" r:id="rId14"/>
    <p:sldId id="272" r:id="rId15"/>
    <p:sldId id="273" r:id="rId16"/>
    <p:sldId id="274" r:id="rId17"/>
    <p:sldId id="280" r:id="rId18"/>
    <p:sldId id="276" r:id="rId19"/>
    <p:sldId id="275" r:id="rId20"/>
    <p:sldId id="277" r:id="rId21"/>
    <p:sldId id="278" r:id="rId22"/>
    <p:sldId id="281" r:id="rId23"/>
    <p:sldId id="279" r:id="rId24"/>
    <p:sldId id="282" r:id="rId25"/>
    <p:sldId id="283" r:id="rId26"/>
    <p:sldId id="285" r:id="rId27"/>
    <p:sldId id="286" r:id="rId28"/>
    <p:sldId id="287" r:id="rId29"/>
    <p:sldId id="288" r:id="rId30"/>
    <p:sldId id="289" r:id="rId31"/>
    <p:sldId id="290" r:id="rId32"/>
    <p:sldId id="284" r:id="rId33"/>
    <p:sldId id="291" r:id="rId34"/>
    <p:sldId id="292" r:id="rId35"/>
    <p:sldId id="297" r:id="rId36"/>
    <p:sldId id="293" r:id="rId37"/>
    <p:sldId id="294" r:id="rId38"/>
    <p:sldId id="295" r:id="rId39"/>
    <p:sldId id="296" r:id="rId40"/>
    <p:sldId id="298" r:id="rId41"/>
    <p:sldId id="299" r:id="rId42"/>
    <p:sldId id="307" r:id="rId43"/>
    <p:sldId id="308" r:id="rId44"/>
    <p:sldId id="300" r:id="rId45"/>
    <p:sldId id="306" r:id="rId46"/>
    <p:sldId id="302" r:id="rId47"/>
    <p:sldId id="303" r:id="rId48"/>
    <p:sldId id="304" r:id="rId49"/>
    <p:sldId id="305" r:id="rId50"/>
    <p:sldId id="309" r:id="rId51"/>
    <p:sldId id="310" r:id="rId52"/>
    <p:sldId id="322" r:id="rId53"/>
    <p:sldId id="316" r:id="rId54"/>
    <p:sldId id="318" r:id="rId55"/>
    <p:sldId id="320" r:id="rId56"/>
    <p:sldId id="321" r:id="rId57"/>
    <p:sldId id="319" r:id="rId58"/>
    <p:sldId id="311" r:id="rId59"/>
    <p:sldId id="312" r:id="rId60"/>
    <p:sldId id="313" r:id="rId61"/>
    <p:sldId id="314" r:id="rId62"/>
    <p:sldId id="323" r:id="rId63"/>
    <p:sldId id="324" r:id="rId64"/>
    <p:sldId id="325" r:id="rId65"/>
    <p:sldId id="326" r:id="rId66"/>
    <p:sldId id="327" r:id="rId67"/>
    <p:sldId id="328"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74" d="100"/>
          <a:sy n="74" d="100"/>
        </p:scale>
        <p:origin x="45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400566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4159770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88442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FD02E9E-95B2-4F4F-BC73-CE41EE454526}" type="datetimeFigureOut">
              <a:rPr lang="en-US" smtClean="0"/>
              <a:t>1/14/2015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762226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FD02E9E-95B2-4F4F-BC73-CE41EE454526}" type="datetimeFigureOut">
              <a:rPr lang="en-US" smtClean="0"/>
              <a:t>1/14/2015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130427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89881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256704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875054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D02E9E-95B2-4F4F-BC73-CE41EE454526}" type="datetimeFigureOut">
              <a:rPr lang="en-US" smtClean="0"/>
              <a:t>1/14/2015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8005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D02E9E-95B2-4F4F-BC73-CE41EE454526}" type="datetimeFigureOut">
              <a:rPr lang="en-US" smtClean="0"/>
              <a:t>1/14/2015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1955653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2231135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665327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132447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9477072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4720586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3204787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D02E9E-95B2-4F4F-BC73-CE41EE454526}" type="datetimeFigureOut">
              <a:rPr lang="en-US" smtClean="0"/>
              <a:t>1/14/2015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E5E85-0146-46E9-9374-EC904974927A}" type="slidenum">
              <a:rPr lang="en-US" smtClean="0"/>
              <a:t>‹#›</a:t>
            </a:fld>
            <a:endParaRPr lang="en-US"/>
          </a:p>
        </p:txBody>
      </p:sp>
    </p:spTree>
    <p:extLst>
      <p:ext uri="{BB962C8B-B14F-4D97-AF65-F5344CB8AC3E}">
        <p14:creationId xmlns:p14="http://schemas.microsoft.com/office/powerpoint/2010/main" val="4094826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FD02E9E-95B2-4F4F-BC73-CE41EE454526}" type="datetimeFigureOut">
              <a:rPr lang="en-US" smtClean="0"/>
              <a:t>1/14/2015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DCE5E85-0146-46E9-9374-EC904974927A}" type="slidenum">
              <a:rPr lang="en-US" smtClean="0"/>
              <a:t>‹#›</a:t>
            </a:fld>
            <a:endParaRPr lang="en-US"/>
          </a:p>
        </p:txBody>
      </p:sp>
    </p:spTree>
    <p:extLst>
      <p:ext uri="{BB962C8B-B14F-4D97-AF65-F5344CB8AC3E}">
        <p14:creationId xmlns:p14="http://schemas.microsoft.com/office/powerpoint/2010/main" val="28501997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Social Media for Younger Members and New Generations</a:t>
            </a:r>
            <a:endParaRPr lang="en-US" dirty="0"/>
          </a:p>
        </p:txBody>
      </p:sp>
      <p:sp>
        <p:nvSpPr>
          <p:cNvPr id="3" name="Subtitle 2"/>
          <p:cNvSpPr>
            <a:spLocks noGrp="1"/>
          </p:cNvSpPr>
          <p:nvPr>
            <p:ph type="subTitle" idx="1"/>
          </p:nvPr>
        </p:nvSpPr>
        <p:spPr/>
        <p:txBody>
          <a:bodyPr/>
          <a:lstStyle/>
          <a:p>
            <a:r>
              <a:rPr lang="en-US" dirty="0" smtClean="0"/>
              <a:t>Ben Burger</a:t>
            </a:r>
            <a:endParaRPr lang="en-US" dirty="0"/>
          </a:p>
        </p:txBody>
      </p:sp>
    </p:spTree>
    <p:extLst>
      <p:ext uri="{BB962C8B-B14F-4D97-AF65-F5344CB8AC3E}">
        <p14:creationId xmlns:p14="http://schemas.microsoft.com/office/powerpoint/2010/main" val="23990376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 is Changing</a:t>
            </a:r>
            <a:endParaRPr lang="en-US" dirty="0"/>
          </a:p>
        </p:txBody>
      </p:sp>
      <p:sp>
        <p:nvSpPr>
          <p:cNvPr id="3" name="Content Placeholder 2"/>
          <p:cNvSpPr>
            <a:spLocks noGrp="1"/>
          </p:cNvSpPr>
          <p:nvPr>
            <p:ph idx="1"/>
          </p:nvPr>
        </p:nvSpPr>
        <p:spPr/>
        <p:txBody>
          <a:bodyPr/>
          <a:lstStyle/>
          <a:p>
            <a:r>
              <a:rPr lang="en-US" dirty="0" smtClean="0"/>
              <a:t>On the side of my bag of chips at Moe’s I saw an ad saying, “Don’t be antisocial, follow Moe’s on Twitter, Facebook, Instagram, and Tumblr.”</a:t>
            </a:r>
          </a:p>
          <a:p>
            <a:r>
              <a:rPr lang="en-US" dirty="0" smtClean="0"/>
              <a:t>The definition of being “Social” is changing in the minds of younger people</a:t>
            </a:r>
          </a:p>
          <a:p>
            <a:r>
              <a:rPr lang="en-US" dirty="0"/>
              <a:t>Therefore it is necessary to use social media to reach out to new </a:t>
            </a:r>
            <a:r>
              <a:rPr lang="en-US" dirty="0" smtClean="0"/>
              <a:t>generations</a:t>
            </a:r>
          </a:p>
          <a:p>
            <a:r>
              <a:rPr lang="en-US" dirty="0" smtClean="0"/>
              <a:t>Similarly, the forms of social media are changing quickly and it is sometimes difficult to keep up</a:t>
            </a:r>
          </a:p>
          <a:p>
            <a:endParaRPr lang="en-US" dirty="0"/>
          </a:p>
        </p:txBody>
      </p:sp>
      <p:pic>
        <p:nvPicPr>
          <p:cNvPr id="4" name="Picture 3"/>
          <p:cNvPicPr>
            <a:picLocks noChangeAspect="1"/>
          </p:cNvPicPr>
          <p:nvPr/>
        </p:nvPicPr>
        <p:blipFill>
          <a:blip r:embed="rId2"/>
          <a:stretch>
            <a:fillRect/>
          </a:stretch>
        </p:blipFill>
        <p:spPr>
          <a:xfrm>
            <a:off x="9444553" y="4110553"/>
            <a:ext cx="2747447" cy="2747447"/>
          </a:xfrm>
          <a:prstGeom prst="rect">
            <a:avLst/>
          </a:prstGeom>
        </p:spPr>
      </p:pic>
    </p:spTree>
    <p:extLst>
      <p:ext uri="{BB962C8B-B14F-4D97-AF65-F5344CB8AC3E}">
        <p14:creationId xmlns:p14="http://schemas.microsoft.com/office/powerpoint/2010/main" val="5000016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Forms of Social Media</a:t>
            </a:r>
            <a:endParaRPr lang="en-US" dirty="0"/>
          </a:p>
        </p:txBody>
      </p:sp>
      <p:sp>
        <p:nvSpPr>
          <p:cNvPr id="3" name="Content Placeholder 2"/>
          <p:cNvSpPr>
            <a:spLocks noGrp="1"/>
          </p:cNvSpPr>
          <p:nvPr>
            <p:ph idx="1"/>
          </p:nvPr>
        </p:nvSpPr>
        <p:spPr/>
        <p:txBody>
          <a:bodyPr>
            <a:normAutofit/>
          </a:bodyPr>
          <a:lstStyle/>
          <a:p>
            <a:r>
              <a:rPr lang="en-US" dirty="0" smtClean="0"/>
              <a:t>Facebook</a:t>
            </a:r>
          </a:p>
          <a:p>
            <a:r>
              <a:rPr lang="en-US" dirty="0" smtClean="0"/>
              <a:t>Twitter</a:t>
            </a:r>
          </a:p>
          <a:p>
            <a:r>
              <a:rPr lang="en-US" dirty="0" smtClean="0"/>
              <a:t>Instagram</a:t>
            </a:r>
          </a:p>
          <a:p>
            <a:r>
              <a:rPr lang="en-US" dirty="0" smtClean="0"/>
              <a:t>Snapchat</a:t>
            </a:r>
          </a:p>
          <a:p>
            <a:r>
              <a:rPr lang="en-US" dirty="0" smtClean="0"/>
              <a:t>LinkedIn</a:t>
            </a:r>
          </a:p>
          <a:p>
            <a:r>
              <a:rPr lang="en-US" dirty="0" smtClean="0"/>
              <a:t>YouTube</a:t>
            </a:r>
          </a:p>
          <a:p>
            <a:r>
              <a:rPr lang="en-US" dirty="0" err="1" smtClean="0"/>
              <a:t>Reddit</a:t>
            </a:r>
            <a:endParaRPr lang="en-US" dirty="0" smtClean="0"/>
          </a:p>
          <a:p>
            <a:r>
              <a:rPr lang="en-US" dirty="0" smtClean="0"/>
              <a:t>Blogs</a:t>
            </a:r>
          </a:p>
          <a:p>
            <a:endParaRPr lang="en-US" dirty="0" smtClean="0"/>
          </a:p>
          <a:p>
            <a:endParaRPr lang="en-US" dirty="0"/>
          </a:p>
        </p:txBody>
      </p:sp>
      <p:sp>
        <p:nvSpPr>
          <p:cNvPr id="4" name="AutoShape 2" descr="Image result for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p:cNvPicPr>
            <a:picLocks noChangeAspect="1"/>
          </p:cNvPicPr>
          <p:nvPr/>
        </p:nvPicPr>
        <p:blipFill>
          <a:blip r:embed="rId2"/>
          <a:stretch>
            <a:fillRect/>
          </a:stretch>
        </p:blipFill>
        <p:spPr>
          <a:xfrm>
            <a:off x="8507555" y="431912"/>
            <a:ext cx="1856771" cy="1856771"/>
          </a:xfrm>
          <a:prstGeom prst="rect">
            <a:avLst/>
          </a:prstGeom>
        </p:spPr>
      </p:pic>
      <p:pic>
        <p:nvPicPr>
          <p:cNvPr id="6" name="Picture 5"/>
          <p:cNvPicPr>
            <a:picLocks noChangeAspect="1"/>
          </p:cNvPicPr>
          <p:nvPr/>
        </p:nvPicPr>
        <p:blipFill>
          <a:blip r:embed="rId3"/>
          <a:stretch>
            <a:fillRect/>
          </a:stretch>
        </p:blipFill>
        <p:spPr>
          <a:xfrm>
            <a:off x="6424749" y="803215"/>
            <a:ext cx="1948941" cy="1574641"/>
          </a:xfrm>
          <a:prstGeom prst="rect">
            <a:avLst/>
          </a:prstGeom>
        </p:spPr>
      </p:pic>
      <p:pic>
        <p:nvPicPr>
          <p:cNvPr id="7" name="Picture 6"/>
          <p:cNvPicPr>
            <a:picLocks noChangeAspect="1"/>
          </p:cNvPicPr>
          <p:nvPr/>
        </p:nvPicPr>
        <p:blipFill>
          <a:blip r:embed="rId4"/>
          <a:stretch>
            <a:fillRect/>
          </a:stretch>
        </p:blipFill>
        <p:spPr>
          <a:xfrm>
            <a:off x="9659013" y="2503588"/>
            <a:ext cx="2143125" cy="2143125"/>
          </a:xfrm>
          <a:prstGeom prst="rect">
            <a:avLst/>
          </a:prstGeom>
        </p:spPr>
      </p:pic>
      <p:pic>
        <p:nvPicPr>
          <p:cNvPr id="8" name="Picture 7"/>
          <p:cNvPicPr>
            <a:picLocks noChangeAspect="1"/>
          </p:cNvPicPr>
          <p:nvPr/>
        </p:nvPicPr>
        <p:blipFill>
          <a:blip r:embed="rId5"/>
          <a:stretch>
            <a:fillRect/>
          </a:stretch>
        </p:blipFill>
        <p:spPr>
          <a:xfrm>
            <a:off x="3876540" y="2574233"/>
            <a:ext cx="2652645" cy="1394778"/>
          </a:xfrm>
          <a:prstGeom prst="rect">
            <a:avLst/>
          </a:prstGeom>
        </p:spPr>
      </p:pic>
      <p:pic>
        <p:nvPicPr>
          <p:cNvPr id="9" name="Picture 8"/>
          <p:cNvPicPr>
            <a:picLocks noChangeAspect="1"/>
          </p:cNvPicPr>
          <p:nvPr/>
        </p:nvPicPr>
        <p:blipFill>
          <a:blip r:embed="rId6"/>
          <a:stretch>
            <a:fillRect/>
          </a:stretch>
        </p:blipFill>
        <p:spPr>
          <a:xfrm>
            <a:off x="7046050" y="2436375"/>
            <a:ext cx="2466975" cy="1847850"/>
          </a:xfrm>
          <a:prstGeom prst="rect">
            <a:avLst/>
          </a:prstGeom>
        </p:spPr>
      </p:pic>
      <p:pic>
        <p:nvPicPr>
          <p:cNvPr id="10" name="Picture 9"/>
          <p:cNvPicPr>
            <a:picLocks noChangeAspect="1"/>
          </p:cNvPicPr>
          <p:nvPr/>
        </p:nvPicPr>
        <p:blipFill>
          <a:blip r:embed="rId7"/>
          <a:stretch>
            <a:fillRect/>
          </a:stretch>
        </p:blipFill>
        <p:spPr>
          <a:xfrm>
            <a:off x="5666704" y="4393988"/>
            <a:ext cx="2378365" cy="990985"/>
          </a:xfrm>
          <a:prstGeom prst="rect">
            <a:avLst/>
          </a:prstGeom>
        </p:spPr>
      </p:pic>
      <p:pic>
        <p:nvPicPr>
          <p:cNvPr id="11" name="Picture 10"/>
          <p:cNvPicPr>
            <a:picLocks noChangeAspect="1"/>
          </p:cNvPicPr>
          <p:nvPr/>
        </p:nvPicPr>
        <p:blipFill>
          <a:blip r:embed="rId8"/>
          <a:stretch>
            <a:fillRect/>
          </a:stretch>
        </p:blipFill>
        <p:spPr>
          <a:xfrm>
            <a:off x="8587189" y="4794405"/>
            <a:ext cx="2091610" cy="1552618"/>
          </a:xfrm>
          <a:prstGeom prst="rect">
            <a:avLst/>
          </a:prstGeom>
        </p:spPr>
      </p:pic>
    </p:spTree>
    <p:extLst>
      <p:ext uri="{BB962C8B-B14F-4D97-AF65-F5344CB8AC3E}">
        <p14:creationId xmlns:p14="http://schemas.microsoft.com/office/powerpoint/2010/main" val="39914024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 Statistics</a:t>
            </a:r>
            <a:endParaRPr lang="en-US" dirty="0"/>
          </a:p>
        </p:txBody>
      </p:sp>
      <p:sp>
        <p:nvSpPr>
          <p:cNvPr id="3" name="Content Placeholder 2"/>
          <p:cNvSpPr>
            <a:spLocks noGrp="1"/>
          </p:cNvSpPr>
          <p:nvPr>
            <p:ph idx="1"/>
          </p:nvPr>
        </p:nvSpPr>
        <p:spPr/>
        <p:txBody>
          <a:bodyPr/>
          <a:lstStyle/>
          <a:p>
            <a:r>
              <a:rPr lang="en-US" dirty="0" smtClean="0"/>
              <a:t>89% of people ages 18-29 use social media, according to the Pew Research Center, compared with 82% of people ages 30-49 and 65% of people ages 50-64</a:t>
            </a:r>
          </a:p>
          <a:p>
            <a:r>
              <a:rPr lang="en-US" dirty="0" smtClean="0"/>
              <a:t>The national percentage is 74% of all internet users use social media, with 71% of all internet users using Facebook</a:t>
            </a:r>
          </a:p>
          <a:p>
            <a:r>
              <a:rPr lang="en-US" dirty="0" smtClean="0"/>
              <a:t>There is a large drop off to the next most popular social network which is LinkedIn with 28%</a:t>
            </a:r>
          </a:p>
          <a:p>
            <a:r>
              <a:rPr lang="en-US" dirty="0" smtClean="0"/>
              <a:t>Twitter is at 23%, with 46% of Twitter users tweeting at least once a day</a:t>
            </a:r>
            <a:endParaRPr lang="en-US" dirty="0"/>
          </a:p>
        </p:txBody>
      </p:sp>
    </p:spTree>
    <p:extLst>
      <p:ext uri="{BB962C8B-B14F-4D97-AF65-F5344CB8AC3E}">
        <p14:creationId xmlns:p14="http://schemas.microsoft.com/office/powerpoint/2010/main" val="2993469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Comparing the Different Social Media sites</a:t>
            </a:r>
            <a:endParaRPr lang="en-US" dirty="0"/>
          </a:p>
        </p:txBody>
      </p:sp>
      <p:sp>
        <p:nvSpPr>
          <p:cNvPr id="3" name="Content Placeholder 2"/>
          <p:cNvSpPr>
            <a:spLocks noGrp="1"/>
          </p:cNvSpPr>
          <p:nvPr>
            <p:ph idx="1"/>
          </p:nvPr>
        </p:nvSpPr>
        <p:spPr/>
        <p:txBody>
          <a:bodyPr>
            <a:normAutofit lnSpcReduction="10000"/>
          </a:bodyPr>
          <a:lstStyle/>
          <a:p>
            <a:r>
              <a:rPr lang="en-US" dirty="0" smtClean="0"/>
              <a:t>Facebook is known as being one of the originators of Social Networking since its creation in 2004</a:t>
            </a:r>
          </a:p>
          <a:p>
            <a:r>
              <a:rPr lang="en-US" dirty="0" smtClean="0"/>
              <a:t>Twitter was created in 2006 and quickly caught on because of its simplicity and lack of censorship, Instagram quickly followed</a:t>
            </a:r>
          </a:p>
          <a:p>
            <a:r>
              <a:rPr lang="en-US" dirty="0" smtClean="0"/>
              <a:t>LinkedIn was actually created in 2003 before Facebook but has created its own unique audience in the business world</a:t>
            </a:r>
          </a:p>
          <a:p>
            <a:r>
              <a:rPr lang="en-US" dirty="0" smtClean="0"/>
              <a:t>Recently </a:t>
            </a:r>
            <a:r>
              <a:rPr lang="en-US" dirty="0" err="1" smtClean="0"/>
              <a:t>Reddit</a:t>
            </a:r>
            <a:r>
              <a:rPr lang="en-US" dirty="0" smtClean="0"/>
              <a:t> has surpassed blogs and Tumblr as the most popular way to share news and post in a blog format, while YouTube continues to be the premier way to share videos</a:t>
            </a:r>
          </a:p>
          <a:p>
            <a:r>
              <a:rPr lang="en-US" dirty="0" smtClean="0"/>
              <a:t>Snapchat has recently arose as a way for friends to share pictures quickly, sometimes replacing texts and calls with the sharing of “selfies”</a:t>
            </a:r>
          </a:p>
          <a:p>
            <a:endParaRPr lang="en-US" dirty="0" smtClean="0"/>
          </a:p>
          <a:p>
            <a:endParaRPr lang="en-US" dirty="0" smtClean="0"/>
          </a:p>
          <a:p>
            <a:endParaRPr lang="en-US" dirty="0"/>
          </a:p>
        </p:txBody>
      </p:sp>
    </p:spTree>
    <p:extLst>
      <p:ext uri="{BB962C8B-B14F-4D97-AF65-F5344CB8AC3E}">
        <p14:creationId xmlns:p14="http://schemas.microsoft.com/office/powerpoint/2010/main" val="6774707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Most Used/Useful Features of Each Site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Facebook</a:t>
            </a:r>
          </a:p>
          <a:p>
            <a:pPr lvl="1"/>
            <a:r>
              <a:rPr lang="en-US" dirty="0" smtClean="0"/>
              <a:t>Home Page</a:t>
            </a:r>
          </a:p>
          <a:p>
            <a:pPr lvl="1"/>
            <a:r>
              <a:rPr lang="en-US" dirty="0" smtClean="0"/>
              <a:t>Profiles</a:t>
            </a:r>
          </a:p>
          <a:p>
            <a:pPr lvl="1"/>
            <a:r>
              <a:rPr lang="en-US" dirty="0" smtClean="0"/>
              <a:t>Pages</a:t>
            </a:r>
          </a:p>
          <a:p>
            <a:pPr lvl="1"/>
            <a:r>
              <a:rPr lang="en-US" dirty="0" smtClean="0"/>
              <a:t>Groups</a:t>
            </a:r>
          </a:p>
          <a:p>
            <a:pPr lvl="1"/>
            <a:r>
              <a:rPr lang="en-US" dirty="0" smtClean="0"/>
              <a:t>Messages</a:t>
            </a:r>
          </a:p>
          <a:p>
            <a:r>
              <a:rPr lang="en-US" dirty="0" smtClean="0"/>
              <a:t>Twitter</a:t>
            </a:r>
          </a:p>
          <a:p>
            <a:pPr lvl="1"/>
            <a:r>
              <a:rPr lang="en-US" dirty="0" smtClean="0"/>
              <a:t>Personal accounts vs. Group accounts</a:t>
            </a:r>
          </a:p>
          <a:p>
            <a:r>
              <a:rPr lang="en-US" dirty="0" smtClean="0"/>
              <a:t>LinkedIn</a:t>
            </a:r>
          </a:p>
          <a:p>
            <a:pPr lvl="1"/>
            <a:r>
              <a:rPr lang="en-US" dirty="0" smtClean="0"/>
              <a:t>Similar features as Facebook but geared towards jobs and professionalism</a:t>
            </a:r>
          </a:p>
          <a:p>
            <a:r>
              <a:rPr lang="en-US" dirty="0" smtClean="0"/>
              <a:t>I will mainly focus on these aspects of Social Media </a:t>
            </a:r>
            <a:endParaRPr lang="en-US" dirty="0"/>
          </a:p>
        </p:txBody>
      </p:sp>
    </p:spTree>
    <p:extLst>
      <p:ext uri="{BB962C8B-B14F-4D97-AF65-F5344CB8AC3E}">
        <p14:creationId xmlns:p14="http://schemas.microsoft.com/office/powerpoint/2010/main" val="2480848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Tree>
    <p:extLst>
      <p:ext uri="{BB962C8B-B14F-4D97-AF65-F5344CB8AC3E}">
        <p14:creationId xmlns:p14="http://schemas.microsoft.com/office/powerpoint/2010/main" val="23787054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8" name="Oval 7"/>
          <p:cNvSpPr/>
          <p:nvPr/>
        </p:nvSpPr>
        <p:spPr>
          <a:xfrm>
            <a:off x="1983346" y="669701"/>
            <a:ext cx="1661375" cy="1020987"/>
          </a:xfrm>
          <a:prstGeom prst="ellipse">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TextBox 8"/>
          <p:cNvSpPr txBox="1"/>
          <p:nvPr/>
        </p:nvSpPr>
        <p:spPr>
          <a:xfrm>
            <a:off x="1236371" y="1690688"/>
            <a:ext cx="4146998" cy="646331"/>
          </a:xfrm>
          <a:prstGeom prst="rect">
            <a:avLst/>
          </a:prstGeom>
          <a:noFill/>
        </p:spPr>
        <p:txBody>
          <a:bodyPr wrap="square" rtlCol="0">
            <a:spAutoFit/>
          </a:bodyPr>
          <a:lstStyle/>
          <a:p>
            <a:r>
              <a:rPr lang="en-US" sz="3600" b="1" dirty="0" smtClean="0">
                <a:ln>
                  <a:solidFill>
                    <a:schemeClr val="tx1"/>
                  </a:solidFill>
                </a:ln>
                <a:solidFill>
                  <a:srgbClr val="FF0000"/>
                </a:solidFill>
              </a:rPr>
              <a:t>Post a Status Here</a:t>
            </a:r>
            <a:endParaRPr lang="en-US" sz="3600" b="1" dirty="0">
              <a:ln>
                <a:solidFill>
                  <a:schemeClr val="tx1"/>
                </a:solidFill>
              </a:ln>
              <a:solidFill>
                <a:srgbClr val="FF0000"/>
              </a:solidFill>
            </a:endParaRPr>
          </a:p>
        </p:txBody>
      </p:sp>
    </p:spTree>
    <p:extLst>
      <p:ext uri="{BB962C8B-B14F-4D97-AF65-F5344CB8AC3E}">
        <p14:creationId xmlns:p14="http://schemas.microsoft.com/office/powerpoint/2010/main" val="8300661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1339403" y="888642"/>
            <a:ext cx="5872766" cy="5666705"/>
          </a:xfrm>
          <a:prstGeom prst="ellipse">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TextBox 5"/>
          <p:cNvSpPr txBox="1"/>
          <p:nvPr/>
        </p:nvSpPr>
        <p:spPr>
          <a:xfrm>
            <a:off x="1944711" y="2937164"/>
            <a:ext cx="5032956" cy="1569660"/>
          </a:xfrm>
          <a:prstGeom prst="rect">
            <a:avLst/>
          </a:prstGeom>
          <a:noFill/>
        </p:spPr>
        <p:txBody>
          <a:bodyPr wrap="square" rtlCol="0">
            <a:spAutoFit/>
          </a:bodyPr>
          <a:lstStyle/>
          <a:p>
            <a:r>
              <a:rPr lang="en-US" sz="4800" b="1" dirty="0" smtClean="0">
                <a:ln>
                  <a:solidFill>
                    <a:schemeClr val="tx1"/>
                  </a:solidFill>
                </a:ln>
                <a:solidFill>
                  <a:srgbClr val="FF0000"/>
                </a:solidFill>
              </a:rPr>
              <a:t>Feed of what your friends are posting</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652438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103030" y="3940935"/>
            <a:ext cx="2331076" cy="273032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228046" y="3940935"/>
            <a:ext cx="4562877" cy="1569660"/>
          </a:xfrm>
          <a:prstGeom prst="rect">
            <a:avLst/>
          </a:prstGeom>
          <a:noFill/>
        </p:spPr>
        <p:txBody>
          <a:bodyPr wrap="square" rtlCol="0">
            <a:spAutoFit/>
          </a:bodyPr>
          <a:lstStyle/>
          <a:p>
            <a:r>
              <a:rPr lang="en-US" sz="4800" b="1" dirty="0" smtClean="0">
                <a:ln>
                  <a:solidFill>
                    <a:schemeClr val="tx1"/>
                  </a:solidFill>
                </a:ln>
                <a:solidFill>
                  <a:srgbClr val="FF0000"/>
                </a:solidFill>
              </a:rPr>
              <a:t>Groups You Are A Part Of</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1332375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6593984" y="1429555"/>
            <a:ext cx="2949262" cy="243410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472744" y="1455313"/>
            <a:ext cx="3825025" cy="2585323"/>
          </a:xfrm>
          <a:prstGeom prst="rect">
            <a:avLst/>
          </a:prstGeom>
          <a:noFill/>
          <a:ln>
            <a:noFill/>
          </a:ln>
        </p:spPr>
        <p:txBody>
          <a:bodyPr wrap="square" rtlCol="0">
            <a:spAutoFit/>
          </a:bodyPr>
          <a:lstStyle/>
          <a:p>
            <a:r>
              <a:rPr lang="en-US" sz="5400" b="1" dirty="0" smtClean="0">
                <a:ln>
                  <a:solidFill>
                    <a:schemeClr val="tx1"/>
                  </a:solidFill>
                </a:ln>
                <a:solidFill>
                  <a:srgbClr val="FF0000"/>
                </a:solidFill>
              </a:rPr>
              <a:t>Popular Topics on Facebook</a:t>
            </a:r>
            <a:endParaRPr lang="en-US" sz="5400" b="1" dirty="0">
              <a:ln>
                <a:solidFill>
                  <a:schemeClr val="tx1"/>
                </a:solidFill>
              </a:ln>
              <a:solidFill>
                <a:srgbClr val="FF0000"/>
              </a:solidFill>
            </a:endParaRPr>
          </a:p>
        </p:txBody>
      </p:sp>
    </p:spTree>
    <p:extLst>
      <p:ext uri="{BB962C8B-B14F-4D97-AF65-F5344CB8AC3E}">
        <p14:creationId xmlns:p14="http://schemas.microsoft.com/office/powerpoint/2010/main" val="10445738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10109916" y="3335628"/>
            <a:ext cx="2491660" cy="337426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8409905" y="2138862"/>
            <a:ext cx="3103808" cy="2123658"/>
          </a:xfrm>
          <a:prstGeom prst="rect">
            <a:avLst/>
          </a:prstGeom>
          <a:noFill/>
        </p:spPr>
        <p:txBody>
          <a:bodyPr wrap="square" rtlCol="0">
            <a:spAutoFit/>
          </a:bodyPr>
          <a:lstStyle/>
          <a:p>
            <a:r>
              <a:rPr lang="en-US" sz="4400" b="1" dirty="0" smtClean="0">
                <a:ln>
                  <a:solidFill>
                    <a:schemeClr val="tx1"/>
                  </a:solidFill>
                </a:ln>
                <a:solidFill>
                  <a:srgbClr val="FF0000"/>
                </a:solidFill>
              </a:rPr>
              <a:t>Friends Online to Chat</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33450617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6529589" y="167425"/>
            <a:ext cx="888642" cy="79849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837904" y="774810"/>
            <a:ext cx="3580327" cy="1569660"/>
          </a:xfrm>
          <a:prstGeom prst="rect">
            <a:avLst/>
          </a:prstGeom>
          <a:noFill/>
        </p:spPr>
        <p:txBody>
          <a:bodyPr wrap="square" rtlCol="0">
            <a:spAutoFit/>
          </a:bodyPr>
          <a:lstStyle/>
          <a:p>
            <a:r>
              <a:rPr lang="en-US" sz="4800" b="1" dirty="0" smtClean="0">
                <a:ln>
                  <a:solidFill>
                    <a:schemeClr val="tx1"/>
                  </a:solidFill>
                </a:ln>
                <a:solidFill>
                  <a:srgbClr val="FF0000"/>
                </a:solidFill>
              </a:rPr>
              <a:t>Click to view your profile</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6900171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8628845" y="230188"/>
            <a:ext cx="450761" cy="63269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362163" y="1159099"/>
            <a:ext cx="3837905" cy="830997"/>
          </a:xfrm>
          <a:prstGeom prst="rect">
            <a:avLst/>
          </a:prstGeom>
          <a:noFill/>
        </p:spPr>
        <p:txBody>
          <a:bodyPr wrap="square" rtlCol="0">
            <a:spAutoFit/>
          </a:bodyPr>
          <a:lstStyle/>
          <a:p>
            <a:r>
              <a:rPr lang="en-US" sz="4800" b="1" dirty="0" smtClean="0">
                <a:ln>
                  <a:solidFill>
                    <a:schemeClr val="tx1"/>
                  </a:solidFill>
                </a:ln>
                <a:solidFill>
                  <a:srgbClr val="FF0000"/>
                </a:solidFill>
              </a:rPr>
              <a:t>Notifications</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21840417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409575" y="-228600"/>
            <a:ext cx="13011150" cy="7315200"/>
          </a:xfrm>
          <a:prstGeom prst="rect">
            <a:avLst/>
          </a:prstGeom>
        </p:spPr>
      </p:pic>
      <p:sp>
        <p:nvSpPr>
          <p:cNvPr id="5" name="Oval 4"/>
          <p:cNvSpPr/>
          <p:nvPr/>
        </p:nvSpPr>
        <p:spPr>
          <a:xfrm>
            <a:off x="8281115" y="231820"/>
            <a:ext cx="450761" cy="56667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109137" y="931795"/>
            <a:ext cx="3657600" cy="830997"/>
          </a:xfrm>
          <a:prstGeom prst="rect">
            <a:avLst/>
          </a:prstGeom>
          <a:noFill/>
        </p:spPr>
        <p:txBody>
          <a:bodyPr wrap="square" rtlCol="0">
            <a:spAutoFit/>
          </a:bodyPr>
          <a:lstStyle/>
          <a:p>
            <a:r>
              <a:rPr lang="en-US" sz="4800" b="1" dirty="0" smtClean="0">
                <a:ln>
                  <a:solidFill>
                    <a:schemeClr val="tx1"/>
                  </a:solidFill>
                </a:ln>
                <a:solidFill>
                  <a:srgbClr val="FF0000"/>
                </a:solidFill>
              </a:rPr>
              <a:t>Messages</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30392408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396696" y="-305873"/>
            <a:ext cx="13011150" cy="7315200"/>
          </a:xfrm>
          <a:prstGeom prst="rect">
            <a:avLst/>
          </a:prstGeom>
        </p:spPr>
      </p:pic>
      <p:sp>
        <p:nvSpPr>
          <p:cNvPr id="5" name="Oval 4"/>
          <p:cNvSpPr/>
          <p:nvPr/>
        </p:nvSpPr>
        <p:spPr>
          <a:xfrm>
            <a:off x="7868993" y="230189"/>
            <a:ext cx="540912" cy="61981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516711" y="1018731"/>
            <a:ext cx="4713666" cy="830997"/>
          </a:xfrm>
          <a:prstGeom prst="rect">
            <a:avLst/>
          </a:prstGeom>
          <a:noFill/>
        </p:spPr>
        <p:txBody>
          <a:bodyPr wrap="square" rtlCol="0">
            <a:spAutoFit/>
          </a:bodyPr>
          <a:lstStyle/>
          <a:p>
            <a:r>
              <a:rPr lang="en-US" sz="4800" b="1" dirty="0" smtClean="0">
                <a:ln>
                  <a:solidFill>
                    <a:schemeClr val="tx1"/>
                  </a:solidFill>
                </a:ln>
                <a:solidFill>
                  <a:srgbClr val="FF0000"/>
                </a:solidFill>
              </a:rPr>
              <a:t>Friend</a:t>
            </a:r>
            <a:r>
              <a:rPr lang="en-US" sz="4800" b="1" dirty="0" smtClean="0">
                <a:solidFill>
                  <a:srgbClr val="FF0000"/>
                </a:solidFill>
              </a:rPr>
              <a:t> </a:t>
            </a:r>
            <a:r>
              <a:rPr lang="en-US" sz="4800" b="1" dirty="0" smtClean="0">
                <a:ln>
                  <a:solidFill>
                    <a:schemeClr val="tx1"/>
                  </a:solidFill>
                </a:ln>
                <a:solidFill>
                  <a:srgbClr val="FF0000"/>
                </a:solidFill>
              </a:rPr>
              <a:t>Requests</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2072679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(A Young Person) Use the Home Page</a:t>
            </a:r>
            <a:endParaRPr lang="en-US" dirty="0"/>
          </a:p>
        </p:txBody>
      </p:sp>
      <p:sp>
        <p:nvSpPr>
          <p:cNvPr id="3" name="Content Placeholder 2"/>
          <p:cNvSpPr>
            <a:spLocks noGrp="1"/>
          </p:cNvSpPr>
          <p:nvPr>
            <p:ph idx="1"/>
          </p:nvPr>
        </p:nvSpPr>
        <p:spPr/>
        <p:txBody>
          <a:bodyPr/>
          <a:lstStyle/>
          <a:p>
            <a:r>
              <a:rPr lang="en-US" dirty="0" smtClean="0"/>
              <a:t>Most people have a routine when scanning though their Facebook home page</a:t>
            </a:r>
          </a:p>
          <a:p>
            <a:r>
              <a:rPr lang="en-US" dirty="0" smtClean="0"/>
              <a:t>First I will check to see if I have any new friend </a:t>
            </a:r>
            <a:r>
              <a:rPr lang="en-US" dirty="0" smtClean="0"/>
              <a:t>requests, </a:t>
            </a:r>
            <a:r>
              <a:rPr lang="en-US" dirty="0" smtClean="0"/>
              <a:t>check my messages, and check my notifications</a:t>
            </a:r>
          </a:p>
          <a:p>
            <a:r>
              <a:rPr lang="en-US" dirty="0" smtClean="0"/>
              <a:t>I will also check the groups I am a part </a:t>
            </a:r>
            <a:endParaRPr lang="en-US" dirty="0" smtClean="0"/>
          </a:p>
          <a:p>
            <a:r>
              <a:rPr lang="en-US" dirty="0" smtClean="0"/>
              <a:t>I </a:t>
            </a:r>
            <a:r>
              <a:rPr lang="en-US" dirty="0" smtClean="0"/>
              <a:t>will look at the Trending section </a:t>
            </a:r>
            <a:endParaRPr lang="en-US" dirty="0" smtClean="0"/>
          </a:p>
          <a:p>
            <a:r>
              <a:rPr lang="en-US" dirty="0" smtClean="0"/>
              <a:t>Lastly </a:t>
            </a:r>
            <a:r>
              <a:rPr lang="en-US" dirty="0" smtClean="0"/>
              <a:t>I scroll down my news </a:t>
            </a:r>
            <a:r>
              <a:rPr lang="en-US" dirty="0" smtClean="0"/>
              <a:t>feed</a:t>
            </a:r>
            <a:endParaRPr lang="en-US" dirty="0" smtClean="0"/>
          </a:p>
          <a:p>
            <a:endParaRPr lang="en-US" dirty="0"/>
          </a:p>
        </p:txBody>
      </p:sp>
    </p:spTree>
    <p:extLst>
      <p:ext uri="{BB962C8B-B14F-4D97-AF65-F5344CB8AC3E}">
        <p14:creationId xmlns:p14="http://schemas.microsoft.com/office/powerpoint/2010/main" val="14597126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Facebook Profile</a:t>
            </a:r>
            <a:endParaRPr lang="en-US" dirty="0"/>
          </a:p>
        </p:txBody>
      </p:sp>
      <p:sp>
        <p:nvSpPr>
          <p:cNvPr id="3" name="Content Placeholder 2"/>
          <p:cNvSpPr>
            <a:spLocks noGrp="1"/>
          </p:cNvSpPr>
          <p:nvPr>
            <p:ph idx="1"/>
          </p:nvPr>
        </p:nvSpPr>
        <p:spPr/>
        <p:txBody>
          <a:bodyPr/>
          <a:lstStyle/>
          <a:p>
            <a:r>
              <a:rPr lang="en-US" dirty="0" smtClean="0"/>
              <a:t>When you sign up for Facebook, you will create a profile in which you will share personal information, pictures, posts, links, and whatever else you would like</a:t>
            </a:r>
          </a:p>
          <a:p>
            <a:r>
              <a:rPr lang="en-US" dirty="0" smtClean="0"/>
              <a:t>This is the main page that people will look at if they would like to learn information about you</a:t>
            </a:r>
          </a:p>
          <a:p>
            <a:r>
              <a:rPr lang="en-US" dirty="0" smtClean="0"/>
              <a:t>It also contains a record of every single thing you have ever posted on Facebook, so be careful about what you post</a:t>
            </a:r>
            <a:endParaRPr lang="en-US" dirty="0"/>
          </a:p>
        </p:txBody>
      </p:sp>
    </p:spTree>
    <p:extLst>
      <p:ext uri="{BB962C8B-B14F-4D97-AF65-F5344CB8AC3E}">
        <p14:creationId xmlns:p14="http://schemas.microsoft.com/office/powerpoint/2010/main" val="39117464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n Burg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96346" cy="6858001"/>
          </a:xfrm>
        </p:spPr>
      </p:pic>
    </p:spTree>
    <p:extLst>
      <p:ext uri="{BB962C8B-B14F-4D97-AF65-F5344CB8AC3E}">
        <p14:creationId xmlns:p14="http://schemas.microsoft.com/office/powerpoint/2010/main" val="920574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n Burg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96346" cy="6858001"/>
          </a:xfrm>
        </p:spPr>
      </p:pic>
      <p:sp>
        <p:nvSpPr>
          <p:cNvPr id="3" name="Oval 2"/>
          <p:cNvSpPr/>
          <p:nvPr/>
        </p:nvSpPr>
        <p:spPr>
          <a:xfrm>
            <a:off x="656824" y="2369713"/>
            <a:ext cx="2034862" cy="194471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50761" y="4494728"/>
            <a:ext cx="3760631" cy="769441"/>
          </a:xfrm>
          <a:prstGeom prst="rect">
            <a:avLst/>
          </a:prstGeom>
          <a:noFill/>
        </p:spPr>
        <p:txBody>
          <a:bodyPr wrap="square" rtlCol="0">
            <a:spAutoFit/>
          </a:bodyPr>
          <a:lstStyle/>
          <a:p>
            <a:r>
              <a:rPr lang="en-US" sz="4400" b="1" dirty="0" smtClean="0">
                <a:ln>
                  <a:solidFill>
                    <a:schemeClr val="tx1"/>
                  </a:solidFill>
                </a:ln>
                <a:solidFill>
                  <a:srgbClr val="FF0000"/>
                </a:solidFill>
              </a:rPr>
              <a:t>Profile Picture</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3112318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n Burg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96346" cy="6858001"/>
          </a:xfrm>
        </p:spPr>
      </p:pic>
      <p:sp>
        <p:nvSpPr>
          <p:cNvPr id="3" name="Oval 2"/>
          <p:cNvSpPr/>
          <p:nvPr/>
        </p:nvSpPr>
        <p:spPr>
          <a:xfrm>
            <a:off x="566670" y="4675031"/>
            <a:ext cx="3245476" cy="16613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59497" y="3967145"/>
            <a:ext cx="5988676" cy="707886"/>
          </a:xfrm>
          <a:prstGeom prst="rect">
            <a:avLst/>
          </a:prstGeom>
          <a:noFill/>
        </p:spPr>
        <p:txBody>
          <a:bodyPr wrap="square" rtlCol="0">
            <a:spAutoFit/>
          </a:bodyPr>
          <a:lstStyle/>
          <a:p>
            <a:r>
              <a:rPr lang="en-US" sz="4000" b="1" dirty="0" smtClean="0">
                <a:ln>
                  <a:solidFill>
                    <a:schemeClr val="tx1"/>
                  </a:solidFill>
                </a:ln>
                <a:solidFill>
                  <a:srgbClr val="FF0000"/>
                </a:solidFill>
              </a:rPr>
              <a:t>Some Personal Information</a:t>
            </a:r>
            <a:endParaRPr lang="en-US" sz="4000" b="1" dirty="0">
              <a:ln>
                <a:solidFill>
                  <a:schemeClr val="tx1"/>
                </a:solidFill>
              </a:ln>
              <a:solidFill>
                <a:srgbClr val="FF0000"/>
              </a:solidFill>
            </a:endParaRPr>
          </a:p>
        </p:txBody>
      </p:sp>
    </p:spTree>
    <p:extLst>
      <p:ext uri="{BB962C8B-B14F-4D97-AF65-F5344CB8AC3E}">
        <p14:creationId xmlns:p14="http://schemas.microsoft.com/office/powerpoint/2010/main" val="3779459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n Burg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757"/>
            <a:ext cx="12296346" cy="6858001"/>
          </a:xfrm>
        </p:spPr>
      </p:pic>
      <p:sp>
        <p:nvSpPr>
          <p:cNvPr id="3" name="Oval 2"/>
          <p:cNvSpPr/>
          <p:nvPr/>
        </p:nvSpPr>
        <p:spPr>
          <a:xfrm>
            <a:off x="2627290" y="3812146"/>
            <a:ext cx="4378817" cy="5795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9023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Ben Burg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96346" cy="6858001"/>
          </a:xfrm>
        </p:spPr>
      </p:pic>
      <p:sp>
        <p:nvSpPr>
          <p:cNvPr id="3" name="Oval 2"/>
          <p:cNvSpPr/>
          <p:nvPr/>
        </p:nvSpPr>
        <p:spPr>
          <a:xfrm>
            <a:off x="3810000" y="4623516"/>
            <a:ext cx="4572000" cy="312956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078049" y="3858845"/>
            <a:ext cx="7328080" cy="830997"/>
          </a:xfrm>
          <a:prstGeom prst="rect">
            <a:avLst/>
          </a:prstGeom>
          <a:noFill/>
        </p:spPr>
        <p:txBody>
          <a:bodyPr wrap="square" rtlCol="0">
            <a:spAutoFit/>
          </a:bodyPr>
          <a:lstStyle/>
          <a:p>
            <a:r>
              <a:rPr lang="en-US" sz="4800" b="1" dirty="0" smtClean="0">
                <a:ln>
                  <a:solidFill>
                    <a:schemeClr val="tx1"/>
                  </a:solidFill>
                </a:ln>
                <a:solidFill>
                  <a:srgbClr val="FF0000"/>
                </a:solidFill>
              </a:rPr>
              <a:t>Posts I Have been Tagged In</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988183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Use My Profile</a:t>
            </a:r>
            <a:endParaRPr lang="en-US" dirty="0"/>
          </a:p>
        </p:txBody>
      </p:sp>
      <p:sp>
        <p:nvSpPr>
          <p:cNvPr id="3" name="Content Placeholder 2"/>
          <p:cNvSpPr>
            <a:spLocks noGrp="1"/>
          </p:cNvSpPr>
          <p:nvPr>
            <p:ph idx="1"/>
          </p:nvPr>
        </p:nvSpPr>
        <p:spPr/>
        <p:txBody>
          <a:bodyPr/>
          <a:lstStyle/>
          <a:p>
            <a:r>
              <a:rPr lang="en-US" dirty="0" smtClean="0"/>
              <a:t>This is where young people will manage how they are seen by their friends, including pictures, posts, likes, and links</a:t>
            </a:r>
          </a:p>
          <a:p>
            <a:r>
              <a:rPr lang="en-US" dirty="0" smtClean="0"/>
              <a:t>I can use privacy settings to set how much information about me that people can see</a:t>
            </a:r>
          </a:p>
          <a:p>
            <a:r>
              <a:rPr lang="en-US" dirty="0" smtClean="0"/>
              <a:t>Basically I will make decisions about what to post, like, share, and tag myself in based on how it will look on my Facebook profile in order to stay both cool and professional at the same time</a:t>
            </a:r>
          </a:p>
        </p:txBody>
      </p:sp>
    </p:spTree>
    <p:extLst>
      <p:ext uri="{BB962C8B-B14F-4D97-AF65-F5344CB8AC3E}">
        <p14:creationId xmlns:p14="http://schemas.microsoft.com/office/powerpoint/2010/main" val="101544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Facebook Pages</a:t>
            </a:r>
            <a:endParaRPr lang="en-US" dirty="0"/>
          </a:p>
        </p:txBody>
      </p:sp>
      <p:sp>
        <p:nvSpPr>
          <p:cNvPr id="3" name="Content Placeholder 2"/>
          <p:cNvSpPr>
            <a:spLocks noGrp="1"/>
          </p:cNvSpPr>
          <p:nvPr>
            <p:ph idx="1"/>
          </p:nvPr>
        </p:nvSpPr>
        <p:spPr/>
        <p:txBody>
          <a:bodyPr/>
          <a:lstStyle/>
          <a:p>
            <a:r>
              <a:rPr lang="en-US" dirty="0" smtClean="0"/>
              <a:t>Instead of posting from a personal profile, you can create a Facebook page to promote your group or organization</a:t>
            </a:r>
          </a:p>
          <a:p>
            <a:r>
              <a:rPr lang="en-US" dirty="0" smtClean="0"/>
              <a:t>Very similar functions to a Profile but represents a organization instead of an individual person</a:t>
            </a:r>
          </a:p>
          <a:p>
            <a:r>
              <a:rPr lang="en-US" dirty="0" smtClean="0"/>
              <a:t>Information and posts by the organization gives </a:t>
            </a:r>
            <a:r>
              <a:rPr lang="en-US" dirty="0" smtClean="0"/>
              <a:t>them a stronger presence on social media</a:t>
            </a:r>
            <a:endParaRPr lang="en-US" dirty="0"/>
          </a:p>
        </p:txBody>
      </p:sp>
    </p:spTree>
    <p:extLst>
      <p:ext uri="{BB962C8B-B14F-4D97-AF65-F5344CB8AC3E}">
        <p14:creationId xmlns:p14="http://schemas.microsoft.com/office/powerpoint/2010/main" val="8300190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224578" cy="6858000"/>
          </a:xfrm>
        </p:spPr>
      </p:pic>
    </p:spTree>
    <p:extLst>
      <p:ext uri="{BB962C8B-B14F-4D97-AF65-F5344CB8AC3E}">
        <p14:creationId xmlns:p14="http://schemas.microsoft.com/office/powerpoint/2010/main" val="841515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224578" cy="6858000"/>
          </a:xfrm>
        </p:spPr>
      </p:pic>
      <p:sp>
        <p:nvSpPr>
          <p:cNvPr id="3" name="Oval 2"/>
          <p:cNvSpPr/>
          <p:nvPr/>
        </p:nvSpPr>
        <p:spPr>
          <a:xfrm>
            <a:off x="334851" y="3361386"/>
            <a:ext cx="3541690" cy="245986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018208" y="3554569"/>
            <a:ext cx="5756857" cy="1754326"/>
          </a:xfrm>
          <a:prstGeom prst="rect">
            <a:avLst/>
          </a:prstGeom>
          <a:noFill/>
        </p:spPr>
        <p:txBody>
          <a:bodyPr wrap="square" rtlCol="0">
            <a:spAutoFit/>
          </a:bodyPr>
          <a:lstStyle/>
          <a:p>
            <a:r>
              <a:rPr lang="en-US" sz="5400" b="1" dirty="0" smtClean="0">
                <a:ln>
                  <a:solidFill>
                    <a:schemeClr val="tx1"/>
                  </a:solidFill>
                </a:ln>
                <a:solidFill>
                  <a:srgbClr val="FF0000"/>
                </a:solidFill>
              </a:rPr>
              <a:t>People Who Like the Page</a:t>
            </a:r>
            <a:endParaRPr lang="en-US" sz="5400" b="1" dirty="0">
              <a:ln>
                <a:solidFill>
                  <a:schemeClr val="tx1"/>
                </a:solidFill>
              </a:ln>
              <a:solidFill>
                <a:srgbClr val="FF0000"/>
              </a:solidFill>
            </a:endParaRPr>
          </a:p>
        </p:txBody>
      </p:sp>
    </p:spTree>
    <p:extLst>
      <p:ext uri="{BB962C8B-B14F-4D97-AF65-F5344CB8AC3E}">
        <p14:creationId xmlns:p14="http://schemas.microsoft.com/office/powerpoint/2010/main" val="41154211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224578" cy="6858000"/>
          </a:xfrm>
        </p:spPr>
      </p:pic>
      <p:sp>
        <p:nvSpPr>
          <p:cNvPr id="3" name="Oval 2"/>
          <p:cNvSpPr/>
          <p:nvPr/>
        </p:nvSpPr>
        <p:spPr>
          <a:xfrm>
            <a:off x="528034" y="5138670"/>
            <a:ext cx="3335628" cy="222804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47730" y="3515932"/>
            <a:ext cx="4726546" cy="1446550"/>
          </a:xfrm>
          <a:prstGeom prst="rect">
            <a:avLst/>
          </a:prstGeom>
          <a:noFill/>
        </p:spPr>
        <p:txBody>
          <a:bodyPr wrap="square" rtlCol="0">
            <a:spAutoFit/>
          </a:bodyPr>
          <a:lstStyle/>
          <a:p>
            <a:r>
              <a:rPr lang="en-US" sz="4400" b="1" dirty="0" smtClean="0">
                <a:ln>
                  <a:solidFill>
                    <a:schemeClr val="tx1"/>
                  </a:solidFill>
                </a:ln>
                <a:solidFill>
                  <a:srgbClr val="FF0000"/>
                </a:solidFill>
              </a:rPr>
              <a:t>Information about the Organization</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3234765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224578" cy="6858000"/>
          </a:xfrm>
        </p:spPr>
      </p:pic>
      <p:sp>
        <p:nvSpPr>
          <p:cNvPr id="3" name="Oval 2"/>
          <p:cNvSpPr/>
          <p:nvPr/>
        </p:nvSpPr>
        <p:spPr>
          <a:xfrm>
            <a:off x="2279561" y="3103808"/>
            <a:ext cx="3837904" cy="65682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4095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758"/>
            <a:ext cx="12224578" cy="6858000"/>
          </a:xfrm>
        </p:spPr>
      </p:pic>
      <p:sp>
        <p:nvSpPr>
          <p:cNvPr id="3" name="Oval 2"/>
          <p:cNvSpPr/>
          <p:nvPr/>
        </p:nvSpPr>
        <p:spPr>
          <a:xfrm>
            <a:off x="3631842" y="4172755"/>
            <a:ext cx="4765183" cy="370911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374266" y="3148885"/>
            <a:ext cx="6761408" cy="830997"/>
          </a:xfrm>
          <a:prstGeom prst="rect">
            <a:avLst/>
          </a:prstGeom>
          <a:noFill/>
        </p:spPr>
        <p:txBody>
          <a:bodyPr wrap="square" rtlCol="0">
            <a:spAutoFit/>
          </a:bodyPr>
          <a:lstStyle/>
          <a:p>
            <a:r>
              <a:rPr lang="en-US" sz="4800" b="1" dirty="0" smtClean="0">
                <a:ln>
                  <a:solidFill>
                    <a:schemeClr val="tx1"/>
                  </a:solidFill>
                </a:ln>
                <a:solidFill>
                  <a:srgbClr val="FF0000"/>
                </a:solidFill>
              </a:rPr>
              <a:t>Posts by the Organization</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631039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otary District 7910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48500" cy="6858001"/>
          </a:xfrm>
        </p:spPr>
      </p:pic>
    </p:spTree>
    <p:extLst>
      <p:ext uri="{BB962C8B-B14F-4D97-AF65-F5344CB8AC3E}">
        <p14:creationId xmlns:p14="http://schemas.microsoft.com/office/powerpoint/2010/main" val="373681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Use Facebook Pages</a:t>
            </a:r>
            <a:endParaRPr lang="en-US" dirty="0"/>
          </a:p>
        </p:txBody>
      </p:sp>
      <p:sp>
        <p:nvSpPr>
          <p:cNvPr id="3" name="Content Placeholder 2"/>
          <p:cNvSpPr>
            <a:spLocks noGrp="1"/>
          </p:cNvSpPr>
          <p:nvPr>
            <p:ph idx="1"/>
          </p:nvPr>
        </p:nvSpPr>
        <p:spPr/>
        <p:txBody>
          <a:bodyPr/>
          <a:lstStyle/>
          <a:p>
            <a:r>
              <a:rPr lang="en-US" dirty="0" smtClean="0"/>
              <a:t>I will look at Facebook Pages to learn information about the </a:t>
            </a:r>
            <a:r>
              <a:rPr lang="en-US" dirty="0" smtClean="0"/>
              <a:t>Organization</a:t>
            </a:r>
          </a:p>
          <a:p>
            <a:r>
              <a:rPr lang="en-US" dirty="0" smtClean="0"/>
              <a:t>By </a:t>
            </a:r>
            <a:r>
              <a:rPr lang="en-US" dirty="0" smtClean="0"/>
              <a:t>Liking the page, I will get all of that page’s posts sent to my home page news feed </a:t>
            </a:r>
            <a:endParaRPr lang="en-US" dirty="0" smtClean="0"/>
          </a:p>
          <a:p>
            <a:r>
              <a:rPr lang="en-US" dirty="0" smtClean="0"/>
              <a:t>The </a:t>
            </a:r>
            <a:r>
              <a:rPr lang="en-US" dirty="0" smtClean="0"/>
              <a:t>pages that I like are also seen on my Profile, so I need to be careful about which pages I Like</a:t>
            </a:r>
          </a:p>
          <a:p>
            <a:r>
              <a:rPr lang="en-US" dirty="0" smtClean="0"/>
              <a:t>It is important to make a Facebook Page for your organization so that you will be tagged in </a:t>
            </a:r>
            <a:r>
              <a:rPr lang="en-US" dirty="0" smtClean="0"/>
              <a:t>posts, which </a:t>
            </a:r>
            <a:r>
              <a:rPr lang="en-US" dirty="0" smtClean="0"/>
              <a:t>will allow more people to be exposed to the group</a:t>
            </a:r>
            <a:endParaRPr lang="en-US" dirty="0"/>
          </a:p>
        </p:txBody>
      </p:sp>
    </p:spTree>
    <p:extLst>
      <p:ext uri="{BB962C8B-B14F-4D97-AF65-F5344CB8AC3E}">
        <p14:creationId xmlns:p14="http://schemas.microsoft.com/office/powerpoint/2010/main" val="7161645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Facebook Groups</a:t>
            </a:r>
            <a:endParaRPr lang="en-US" dirty="0"/>
          </a:p>
        </p:txBody>
      </p:sp>
      <p:sp>
        <p:nvSpPr>
          <p:cNvPr id="3" name="Content Placeholder 2"/>
          <p:cNvSpPr>
            <a:spLocks noGrp="1"/>
          </p:cNvSpPr>
          <p:nvPr>
            <p:ph idx="1"/>
          </p:nvPr>
        </p:nvSpPr>
        <p:spPr/>
        <p:txBody>
          <a:bodyPr/>
          <a:lstStyle/>
          <a:p>
            <a:r>
              <a:rPr lang="en-US" dirty="0" smtClean="0"/>
              <a:t>A Facebook Group is the best way to bring together people who have a common interest</a:t>
            </a:r>
          </a:p>
          <a:p>
            <a:r>
              <a:rPr lang="en-US" dirty="0" smtClean="0"/>
              <a:t>This is very good for planning events, keeping groups of people informed about topics, and keeping in touch with a group of old friends </a:t>
            </a:r>
          </a:p>
          <a:p>
            <a:r>
              <a:rPr lang="en-US" dirty="0" smtClean="0"/>
              <a:t>Groups are a way to narrow the audience to whom you are </a:t>
            </a:r>
            <a:r>
              <a:rPr lang="en-US" dirty="0" smtClean="0"/>
              <a:t>posting</a:t>
            </a:r>
            <a:r>
              <a:rPr lang="en-US" dirty="0" smtClean="0"/>
              <a:t>, </a:t>
            </a:r>
            <a:r>
              <a:rPr lang="en-US" dirty="0" smtClean="0"/>
              <a:t>as only the members of the group will see that post</a:t>
            </a:r>
            <a:endParaRPr lang="en-US" dirty="0"/>
          </a:p>
        </p:txBody>
      </p:sp>
    </p:spTree>
    <p:extLst>
      <p:ext uri="{BB962C8B-B14F-4D97-AF65-F5344CB8AC3E}">
        <p14:creationId xmlns:p14="http://schemas.microsoft.com/office/powerpoint/2010/main" val="13819843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48500" cy="6858001"/>
          </a:xfrm>
        </p:spPr>
      </p:pic>
    </p:spTree>
    <p:extLst>
      <p:ext uri="{BB962C8B-B14F-4D97-AF65-F5344CB8AC3E}">
        <p14:creationId xmlns:p14="http://schemas.microsoft.com/office/powerpoint/2010/main" val="13470027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757"/>
            <a:ext cx="12248500" cy="6858001"/>
          </a:xfrm>
        </p:spPr>
      </p:pic>
      <p:sp>
        <p:nvSpPr>
          <p:cNvPr id="3" name="Oval 2"/>
          <p:cNvSpPr/>
          <p:nvPr/>
        </p:nvSpPr>
        <p:spPr>
          <a:xfrm>
            <a:off x="2292439" y="1004552"/>
            <a:ext cx="2627291" cy="68613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76530" y="1868450"/>
            <a:ext cx="4790941" cy="923330"/>
          </a:xfrm>
          <a:prstGeom prst="rect">
            <a:avLst/>
          </a:prstGeom>
          <a:noFill/>
        </p:spPr>
        <p:txBody>
          <a:bodyPr wrap="square" rtlCol="0">
            <a:spAutoFit/>
          </a:bodyPr>
          <a:lstStyle/>
          <a:p>
            <a:r>
              <a:rPr lang="en-US" sz="5400" b="1" dirty="0" smtClean="0">
                <a:ln>
                  <a:solidFill>
                    <a:schemeClr val="tx1"/>
                  </a:solidFill>
                </a:ln>
                <a:solidFill>
                  <a:srgbClr val="FF0000"/>
                </a:solidFill>
              </a:rPr>
              <a:t>Name of Group</a:t>
            </a:r>
            <a:endParaRPr lang="en-US" sz="5400" b="1" dirty="0">
              <a:ln>
                <a:solidFill>
                  <a:schemeClr val="tx1"/>
                </a:solidFill>
              </a:ln>
              <a:solidFill>
                <a:srgbClr val="FF0000"/>
              </a:solidFill>
            </a:endParaRPr>
          </a:p>
        </p:txBody>
      </p:sp>
    </p:spTree>
    <p:extLst>
      <p:ext uri="{BB962C8B-B14F-4D97-AF65-F5344CB8AC3E}">
        <p14:creationId xmlns:p14="http://schemas.microsoft.com/office/powerpoint/2010/main" val="1762508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48500" cy="6858001"/>
          </a:xfrm>
        </p:spPr>
      </p:pic>
      <p:sp>
        <p:nvSpPr>
          <p:cNvPr id="3" name="Oval 2"/>
          <p:cNvSpPr/>
          <p:nvPr/>
        </p:nvSpPr>
        <p:spPr>
          <a:xfrm>
            <a:off x="6593983" y="1365161"/>
            <a:ext cx="2781837" cy="230531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219717" y="1748379"/>
            <a:ext cx="4584879" cy="769441"/>
          </a:xfrm>
          <a:prstGeom prst="rect">
            <a:avLst/>
          </a:prstGeom>
          <a:noFill/>
        </p:spPr>
        <p:txBody>
          <a:bodyPr wrap="square" rtlCol="0">
            <a:spAutoFit/>
          </a:bodyPr>
          <a:lstStyle/>
          <a:p>
            <a:r>
              <a:rPr lang="en-US" sz="4400" b="1" dirty="0" smtClean="0">
                <a:ln>
                  <a:solidFill>
                    <a:schemeClr val="tx1"/>
                  </a:solidFill>
                </a:ln>
                <a:solidFill>
                  <a:srgbClr val="FF0000"/>
                </a:solidFill>
              </a:rPr>
              <a:t>Group</a:t>
            </a:r>
            <a:r>
              <a:rPr lang="en-US" sz="4400" b="1" dirty="0" smtClean="0">
                <a:solidFill>
                  <a:srgbClr val="FF0000"/>
                </a:solidFill>
              </a:rPr>
              <a:t> </a:t>
            </a:r>
            <a:r>
              <a:rPr lang="en-US" sz="4400" b="1" dirty="0" smtClean="0">
                <a:ln>
                  <a:solidFill>
                    <a:schemeClr val="tx1"/>
                  </a:solidFill>
                </a:ln>
                <a:solidFill>
                  <a:srgbClr val="FF0000"/>
                </a:solidFill>
              </a:rPr>
              <a:t>Information</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21195551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758"/>
            <a:ext cx="12248500" cy="6858001"/>
          </a:xfrm>
        </p:spPr>
      </p:pic>
      <p:sp>
        <p:nvSpPr>
          <p:cNvPr id="3" name="Oval 2"/>
          <p:cNvSpPr/>
          <p:nvPr/>
        </p:nvSpPr>
        <p:spPr>
          <a:xfrm>
            <a:off x="6748530" y="2794716"/>
            <a:ext cx="2768957" cy="82424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017517" y="2422010"/>
            <a:ext cx="3001469" cy="1569660"/>
          </a:xfrm>
          <a:prstGeom prst="rect">
            <a:avLst/>
          </a:prstGeom>
          <a:noFill/>
        </p:spPr>
        <p:txBody>
          <a:bodyPr wrap="square" rtlCol="0">
            <a:spAutoFit/>
          </a:bodyPr>
          <a:lstStyle/>
          <a:p>
            <a:r>
              <a:rPr lang="en-US" sz="4800" b="1" dirty="0" smtClean="0">
                <a:ln>
                  <a:solidFill>
                    <a:schemeClr val="tx1"/>
                  </a:solidFill>
                </a:ln>
                <a:solidFill>
                  <a:srgbClr val="FF0000"/>
                </a:solidFill>
              </a:rPr>
              <a:t>Group Members</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9158481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48500" cy="6858001"/>
          </a:xfrm>
        </p:spPr>
      </p:pic>
      <p:sp>
        <p:nvSpPr>
          <p:cNvPr id="3" name="Oval 2"/>
          <p:cNvSpPr/>
          <p:nvPr/>
        </p:nvSpPr>
        <p:spPr>
          <a:xfrm>
            <a:off x="2060620" y="1378039"/>
            <a:ext cx="3116687" cy="12878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852670" y="2626329"/>
            <a:ext cx="4649273" cy="1446550"/>
          </a:xfrm>
          <a:prstGeom prst="rect">
            <a:avLst/>
          </a:prstGeom>
          <a:noFill/>
        </p:spPr>
        <p:txBody>
          <a:bodyPr wrap="square" rtlCol="0">
            <a:spAutoFit/>
          </a:bodyPr>
          <a:lstStyle/>
          <a:p>
            <a:r>
              <a:rPr lang="en-US" sz="4400" b="1" dirty="0" smtClean="0">
                <a:ln>
                  <a:solidFill>
                    <a:schemeClr val="tx1"/>
                  </a:solidFill>
                </a:ln>
                <a:solidFill>
                  <a:srgbClr val="FF0000"/>
                </a:solidFill>
              </a:rPr>
              <a:t>Where to post in the Group</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28443816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hrewsbury Street Hockey League (SSHL)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248500" cy="6858001"/>
          </a:xfrm>
        </p:spPr>
      </p:pic>
      <p:sp>
        <p:nvSpPr>
          <p:cNvPr id="3" name="Oval 2"/>
          <p:cNvSpPr/>
          <p:nvPr/>
        </p:nvSpPr>
        <p:spPr>
          <a:xfrm>
            <a:off x="2009104" y="2055814"/>
            <a:ext cx="5215944" cy="520787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697481" y="3689154"/>
            <a:ext cx="3870744" cy="1754326"/>
          </a:xfrm>
          <a:prstGeom prst="rect">
            <a:avLst/>
          </a:prstGeom>
          <a:noFill/>
        </p:spPr>
        <p:txBody>
          <a:bodyPr wrap="square" rtlCol="0">
            <a:spAutoFit/>
          </a:bodyPr>
          <a:lstStyle/>
          <a:p>
            <a:r>
              <a:rPr lang="en-US" sz="5400" b="1" dirty="0" smtClean="0">
                <a:ln>
                  <a:solidFill>
                    <a:schemeClr val="tx1"/>
                  </a:solidFill>
                </a:ln>
                <a:solidFill>
                  <a:srgbClr val="FF0000"/>
                </a:solidFill>
              </a:rPr>
              <a:t>Past Posts in the Group</a:t>
            </a:r>
            <a:endParaRPr lang="en-US" sz="5400" b="1" dirty="0">
              <a:ln>
                <a:solidFill>
                  <a:schemeClr val="tx1"/>
                </a:solidFill>
              </a:ln>
              <a:solidFill>
                <a:srgbClr val="FF0000"/>
              </a:solidFill>
            </a:endParaRPr>
          </a:p>
        </p:txBody>
      </p:sp>
    </p:spTree>
    <p:extLst>
      <p:ext uri="{BB962C8B-B14F-4D97-AF65-F5344CB8AC3E}">
        <p14:creationId xmlns:p14="http://schemas.microsoft.com/office/powerpoint/2010/main" val="2400375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Use Facebook Groups</a:t>
            </a:r>
            <a:endParaRPr lang="en-US" dirty="0"/>
          </a:p>
        </p:txBody>
      </p:sp>
      <p:sp>
        <p:nvSpPr>
          <p:cNvPr id="3" name="Content Placeholder 2"/>
          <p:cNvSpPr>
            <a:spLocks noGrp="1"/>
          </p:cNvSpPr>
          <p:nvPr>
            <p:ph idx="1"/>
          </p:nvPr>
        </p:nvSpPr>
        <p:spPr/>
        <p:txBody>
          <a:bodyPr/>
          <a:lstStyle/>
          <a:p>
            <a:r>
              <a:rPr lang="en-US" dirty="0" smtClean="0"/>
              <a:t>I think Facebook groups are one of the most useful features of Facebook due to their versatility </a:t>
            </a:r>
          </a:p>
          <a:p>
            <a:r>
              <a:rPr lang="en-US" dirty="0" smtClean="0"/>
              <a:t>I have used them for coordinating RYLA, scheduling times to hang out with friends, and planning surprise birthday </a:t>
            </a:r>
            <a:r>
              <a:rPr lang="en-US" dirty="0" smtClean="0"/>
              <a:t>parties</a:t>
            </a:r>
          </a:p>
          <a:p>
            <a:r>
              <a:rPr lang="en-US" dirty="0" smtClean="0"/>
              <a:t>Share info, pictures, ideas with only specific people</a:t>
            </a:r>
            <a:endParaRPr lang="en-US" dirty="0" smtClean="0"/>
          </a:p>
          <a:p>
            <a:r>
              <a:rPr lang="en-US" dirty="0" smtClean="0"/>
              <a:t>Different privacy settings make it possible to make the group public, private, or secret</a:t>
            </a:r>
            <a:endParaRPr lang="en-US" dirty="0"/>
          </a:p>
        </p:txBody>
      </p:sp>
    </p:spTree>
    <p:extLst>
      <p:ext uri="{BB962C8B-B14F-4D97-AF65-F5344CB8AC3E}">
        <p14:creationId xmlns:p14="http://schemas.microsoft.com/office/powerpoint/2010/main" val="9869274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Facebook Messages</a:t>
            </a:r>
            <a:endParaRPr lang="en-US" dirty="0"/>
          </a:p>
        </p:txBody>
      </p:sp>
      <p:sp>
        <p:nvSpPr>
          <p:cNvPr id="3" name="Content Placeholder 2"/>
          <p:cNvSpPr>
            <a:spLocks noGrp="1"/>
          </p:cNvSpPr>
          <p:nvPr>
            <p:ph idx="1"/>
          </p:nvPr>
        </p:nvSpPr>
        <p:spPr/>
        <p:txBody>
          <a:bodyPr/>
          <a:lstStyle/>
          <a:p>
            <a:r>
              <a:rPr lang="en-US" dirty="0" smtClean="0"/>
              <a:t>These are very similar to a text message, as your messages are only sent to one or more </a:t>
            </a:r>
            <a:r>
              <a:rPr lang="en-US" dirty="0" smtClean="0"/>
              <a:t>people</a:t>
            </a:r>
            <a:endParaRPr lang="en-US" dirty="0" smtClean="0"/>
          </a:p>
          <a:p>
            <a:r>
              <a:rPr lang="en-US" dirty="0"/>
              <a:t>C</a:t>
            </a:r>
            <a:r>
              <a:rPr lang="en-US" dirty="0" smtClean="0"/>
              <a:t>onvenient </a:t>
            </a:r>
            <a:r>
              <a:rPr lang="en-US" dirty="0" smtClean="0"/>
              <a:t>for contacting someone with information that is private of nature and not appropriate to post on someone’s wall for everyone to see</a:t>
            </a:r>
          </a:p>
          <a:p>
            <a:endParaRPr lang="en-US" dirty="0"/>
          </a:p>
        </p:txBody>
      </p:sp>
    </p:spTree>
    <p:extLst>
      <p:ext uri="{BB962C8B-B14F-4D97-AF65-F5344CB8AC3E}">
        <p14:creationId xmlns:p14="http://schemas.microsoft.com/office/powerpoint/2010/main" val="12766965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Facebook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325082" cy="6858000"/>
          </a:xfrm>
        </p:spPr>
      </p:pic>
      <p:sp>
        <p:nvSpPr>
          <p:cNvPr id="3" name="Oval 2"/>
          <p:cNvSpPr/>
          <p:nvPr/>
        </p:nvSpPr>
        <p:spPr>
          <a:xfrm>
            <a:off x="8268237" y="605307"/>
            <a:ext cx="360608" cy="51515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018986" y="1120462"/>
            <a:ext cx="3234207" cy="830997"/>
          </a:xfrm>
          <a:prstGeom prst="rect">
            <a:avLst/>
          </a:prstGeom>
          <a:noFill/>
        </p:spPr>
        <p:txBody>
          <a:bodyPr wrap="square" rtlCol="0">
            <a:spAutoFit/>
          </a:bodyPr>
          <a:lstStyle/>
          <a:p>
            <a:r>
              <a:rPr lang="en-US" sz="4800" b="1" dirty="0" smtClean="0">
                <a:ln>
                  <a:solidFill>
                    <a:schemeClr val="tx1"/>
                  </a:solidFill>
                </a:ln>
                <a:solidFill>
                  <a:srgbClr val="FF0000"/>
                </a:solidFill>
              </a:rPr>
              <a:t>Messages</a:t>
            </a:r>
            <a:endParaRPr lang="en-US" sz="4800" b="1" dirty="0">
              <a:ln>
                <a:solidFill>
                  <a:schemeClr val="tx1"/>
                </a:solidFill>
              </a:ln>
              <a:solidFill>
                <a:srgbClr val="FF0000"/>
              </a:solidFill>
            </a:endParaRPr>
          </a:p>
        </p:txBody>
      </p:sp>
    </p:spTree>
    <p:extLst>
      <p:ext uri="{BB962C8B-B14F-4D97-AF65-F5344CB8AC3E}">
        <p14:creationId xmlns:p14="http://schemas.microsoft.com/office/powerpoint/2010/main" val="33447216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acebook - Google Chrom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14" y="25758"/>
            <a:ext cx="12178386" cy="6832242"/>
          </a:xfrm>
          <a:prstGeom prst="rect">
            <a:avLst/>
          </a:prstGeom>
        </p:spPr>
      </p:pic>
      <p:sp>
        <p:nvSpPr>
          <p:cNvPr id="5" name="Oval 4"/>
          <p:cNvSpPr/>
          <p:nvPr/>
        </p:nvSpPr>
        <p:spPr>
          <a:xfrm>
            <a:off x="6413679" y="4121239"/>
            <a:ext cx="1068946" cy="61818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881093" y="4739425"/>
            <a:ext cx="4430332" cy="769441"/>
          </a:xfrm>
          <a:prstGeom prst="rect">
            <a:avLst/>
          </a:prstGeom>
          <a:noFill/>
        </p:spPr>
        <p:txBody>
          <a:bodyPr wrap="square" rtlCol="0">
            <a:spAutoFit/>
          </a:bodyPr>
          <a:lstStyle/>
          <a:p>
            <a:r>
              <a:rPr lang="en-US" sz="4400" b="1" dirty="0" smtClean="0">
                <a:ln>
                  <a:solidFill>
                    <a:schemeClr val="tx1"/>
                  </a:solidFill>
                </a:ln>
                <a:solidFill>
                  <a:srgbClr val="FF0000"/>
                </a:solidFill>
              </a:rPr>
              <a:t>See All Messages</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25751415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36879149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3219718" y="5318975"/>
            <a:ext cx="4636395" cy="114621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219718" y="4443211"/>
            <a:ext cx="6993229" cy="769441"/>
          </a:xfrm>
          <a:prstGeom prst="rect">
            <a:avLst/>
          </a:prstGeom>
          <a:noFill/>
        </p:spPr>
        <p:txBody>
          <a:bodyPr wrap="square" rtlCol="0">
            <a:spAutoFit/>
          </a:bodyPr>
          <a:lstStyle/>
          <a:p>
            <a:r>
              <a:rPr lang="en-US" sz="4400" b="1" dirty="0" smtClean="0">
                <a:ln>
                  <a:solidFill>
                    <a:schemeClr val="tx1"/>
                  </a:solidFill>
                </a:ln>
                <a:solidFill>
                  <a:srgbClr val="FF0000"/>
                </a:solidFill>
              </a:rPr>
              <a:t>Where to Post a Message</a:t>
            </a:r>
            <a:endParaRPr lang="en-US" sz="4400" b="1" dirty="0">
              <a:ln>
                <a:solidFill>
                  <a:schemeClr val="tx1"/>
                </a:solidFill>
              </a:ln>
              <a:solidFill>
                <a:srgbClr val="FF0000"/>
              </a:solidFill>
            </a:endParaRPr>
          </a:p>
        </p:txBody>
      </p:sp>
    </p:spTree>
    <p:extLst>
      <p:ext uri="{BB962C8B-B14F-4D97-AF65-F5344CB8AC3E}">
        <p14:creationId xmlns:p14="http://schemas.microsoft.com/office/powerpoint/2010/main" val="40248341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3284113" y="1429555"/>
            <a:ext cx="4391695" cy="435305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554569" y="2421228"/>
            <a:ext cx="3889419" cy="1938992"/>
          </a:xfrm>
          <a:prstGeom prst="rect">
            <a:avLst/>
          </a:prstGeom>
          <a:noFill/>
        </p:spPr>
        <p:txBody>
          <a:bodyPr wrap="square" rtlCol="0">
            <a:spAutoFit/>
          </a:bodyPr>
          <a:lstStyle/>
          <a:p>
            <a:r>
              <a:rPr lang="en-US" sz="6000" b="1" dirty="0" smtClean="0">
                <a:ln>
                  <a:solidFill>
                    <a:schemeClr val="tx1"/>
                  </a:solidFill>
                </a:ln>
                <a:solidFill>
                  <a:srgbClr val="FF0000"/>
                </a:solidFill>
              </a:rPr>
              <a:t>Past Messages</a:t>
            </a:r>
            <a:endParaRPr lang="en-US" sz="6000" b="1" dirty="0">
              <a:ln>
                <a:solidFill>
                  <a:schemeClr val="tx1"/>
                </a:solidFill>
              </a:ln>
              <a:solidFill>
                <a:srgbClr val="FF0000"/>
              </a:solidFill>
            </a:endParaRPr>
          </a:p>
        </p:txBody>
      </p:sp>
    </p:spTree>
    <p:extLst>
      <p:ext uri="{BB962C8B-B14F-4D97-AF65-F5344CB8AC3E}">
        <p14:creationId xmlns:p14="http://schemas.microsoft.com/office/powerpoint/2010/main" val="1617640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3400023" y="1107583"/>
            <a:ext cx="1970467" cy="425003"/>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871989" y="1690688"/>
            <a:ext cx="4675031" cy="707886"/>
          </a:xfrm>
          <a:prstGeom prst="rect">
            <a:avLst/>
          </a:prstGeom>
          <a:noFill/>
        </p:spPr>
        <p:txBody>
          <a:bodyPr wrap="square" rtlCol="0">
            <a:spAutoFit/>
          </a:bodyPr>
          <a:lstStyle/>
          <a:p>
            <a:r>
              <a:rPr lang="en-US" sz="4000" b="1" dirty="0" smtClean="0">
                <a:ln>
                  <a:solidFill>
                    <a:schemeClr val="tx1"/>
                  </a:solidFill>
                </a:ln>
                <a:solidFill>
                  <a:srgbClr val="FF0000"/>
                </a:solidFill>
              </a:rPr>
              <a:t>Message Participants</a:t>
            </a:r>
            <a:endParaRPr lang="en-US" sz="4000" b="1" dirty="0">
              <a:ln>
                <a:solidFill>
                  <a:schemeClr val="tx1"/>
                </a:solidFill>
              </a:ln>
              <a:solidFill>
                <a:srgbClr val="FF0000"/>
              </a:solidFill>
            </a:endParaRPr>
          </a:p>
        </p:txBody>
      </p:sp>
    </p:spTree>
    <p:extLst>
      <p:ext uri="{BB962C8B-B14F-4D97-AF65-F5344CB8AC3E}">
        <p14:creationId xmlns:p14="http://schemas.microsoft.com/office/powerpoint/2010/main" val="8563766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502276" y="1365161"/>
            <a:ext cx="3129566" cy="565382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631842" y="2421228"/>
            <a:ext cx="3721995" cy="1754326"/>
          </a:xfrm>
          <a:prstGeom prst="rect">
            <a:avLst/>
          </a:prstGeom>
          <a:noFill/>
        </p:spPr>
        <p:txBody>
          <a:bodyPr wrap="square" rtlCol="0">
            <a:spAutoFit/>
          </a:bodyPr>
          <a:lstStyle/>
          <a:p>
            <a:r>
              <a:rPr lang="en-US" sz="5400" b="1" dirty="0" smtClean="0">
                <a:ln>
                  <a:solidFill>
                    <a:schemeClr val="tx1"/>
                  </a:solidFill>
                </a:ln>
                <a:solidFill>
                  <a:srgbClr val="FF0000"/>
                </a:solidFill>
              </a:rPr>
              <a:t>Other Past Messages</a:t>
            </a:r>
            <a:endParaRPr lang="en-US" sz="5400" b="1" dirty="0">
              <a:ln>
                <a:solidFill>
                  <a:schemeClr val="tx1"/>
                </a:solidFill>
              </a:ln>
              <a:solidFill>
                <a:srgbClr val="FF0000"/>
              </a:solidFill>
            </a:endParaRPr>
          </a:p>
        </p:txBody>
      </p:sp>
    </p:spTree>
    <p:extLst>
      <p:ext uri="{BB962C8B-B14F-4D97-AF65-F5344CB8AC3E}">
        <p14:creationId xmlns:p14="http://schemas.microsoft.com/office/powerpoint/2010/main" val="31321846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eter Nathaniel Kehoe and 2 others - Messages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758"/>
            <a:ext cx="12192000" cy="6858000"/>
          </a:xfrm>
        </p:spPr>
      </p:pic>
      <p:sp>
        <p:nvSpPr>
          <p:cNvPr id="5" name="Oval 4"/>
          <p:cNvSpPr/>
          <p:nvPr/>
        </p:nvSpPr>
        <p:spPr>
          <a:xfrm>
            <a:off x="7662930" y="3618963"/>
            <a:ext cx="2498501" cy="349017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112913" y="3618963"/>
            <a:ext cx="2640169" cy="2554545"/>
          </a:xfrm>
          <a:prstGeom prst="rect">
            <a:avLst/>
          </a:prstGeom>
          <a:noFill/>
        </p:spPr>
        <p:txBody>
          <a:bodyPr wrap="square" rtlCol="0">
            <a:spAutoFit/>
          </a:bodyPr>
          <a:lstStyle/>
          <a:p>
            <a:r>
              <a:rPr lang="en-US" sz="4000" b="1" dirty="0" smtClean="0">
                <a:ln>
                  <a:solidFill>
                    <a:schemeClr val="tx1"/>
                  </a:solidFill>
                </a:ln>
                <a:solidFill>
                  <a:srgbClr val="FF0000"/>
                </a:solidFill>
              </a:rPr>
              <a:t>Another place to view Messages</a:t>
            </a:r>
            <a:endParaRPr lang="en-US" sz="4000" b="1" dirty="0">
              <a:ln>
                <a:solidFill>
                  <a:schemeClr val="tx1"/>
                </a:solidFill>
              </a:ln>
              <a:solidFill>
                <a:srgbClr val="FF0000"/>
              </a:solidFill>
            </a:endParaRPr>
          </a:p>
        </p:txBody>
      </p:sp>
    </p:spTree>
    <p:extLst>
      <p:ext uri="{BB962C8B-B14F-4D97-AF65-F5344CB8AC3E}">
        <p14:creationId xmlns:p14="http://schemas.microsoft.com/office/powerpoint/2010/main" val="9117678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Use Facebook Messages</a:t>
            </a:r>
            <a:endParaRPr lang="en-US" dirty="0"/>
          </a:p>
        </p:txBody>
      </p:sp>
      <p:sp>
        <p:nvSpPr>
          <p:cNvPr id="3" name="Content Placeholder 2"/>
          <p:cNvSpPr>
            <a:spLocks noGrp="1"/>
          </p:cNvSpPr>
          <p:nvPr>
            <p:ph idx="1"/>
          </p:nvPr>
        </p:nvSpPr>
        <p:spPr/>
        <p:txBody>
          <a:bodyPr/>
          <a:lstStyle/>
          <a:p>
            <a:r>
              <a:rPr lang="en-US" dirty="0" smtClean="0"/>
              <a:t>Facebook Messages are a convenient way to contact someone with information that is private</a:t>
            </a:r>
          </a:p>
          <a:p>
            <a:r>
              <a:rPr lang="en-US" dirty="0" smtClean="0"/>
              <a:t>I will use this to talk to someone who is may Facebook friend but I might not have their cell phone number to text them</a:t>
            </a:r>
          </a:p>
          <a:p>
            <a:r>
              <a:rPr lang="en-US" dirty="0" smtClean="0"/>
              <a:t>Group messages are also very convenient on </a:t>
            </a:r>
            <a:r>
              <a:rPr lang="en-US" dirty="0" smtClean="0"/>
              <a:t>Facebook</a:t>
            </a:r>
          </a:p>
          <a:p>
            <a:r>
              <a:rPr lang="en-US" dirty="0" smtClean="0"/>
              <a:t>I use them to coordinate group projects, gather friends, and other ways that would not quite require a Facebook Group</a:t>
            </a:r>
            <a:endParaRPr lang="en-US" dirty="0"/>
          </a:p>
        </p:txBody>
      </p:sp>
    </p:spTree>
    <p:extLst>
      <p:ext uri="{BB962C8B-B14F-4D97-AF65-F5344CB8AC3E}">
        <p14:creationId xmlns:p14="http://schemas.microsoft.com/office/powerpoint/2010/main" val="26676976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Twitter Personal Accounts Vs. Group Accounts</a:t>
            </a:r>
            <a:endParaRPr lang="en-US" dirty="0"/>
          </a:p>
        </p:txBody>
      </p:sp>
      <p:sp>
        <p:nvSpPr>
          <p:cNvPr id="3" name="Content Placeholder 2"/>
          <p:cNvSpPr>
            <a:spLocks noGrp="1"/>
          </p:cNvSpPr>
          <p:nvPr>
            <p:ph idx="1"/>
          </p:nvPr>
        </p:nvSpPr>
        <p:spPr/>
        <p:txBody>
          <a:bodyPr/>
          <a:lstStyle/>
          <a:p>
            <a:r>
              <a:rPr lang="en-US" dirty="0" smtClean="0"/>
              <a:t>Similar to Facebook, Twitter is split up into personal and group accounts</a:t>
            </a:r>
          </a:p>
          <a:p>
            <a:r>
              <a:rPr lang="en-US" dirty="0" smtClean="0"/>
              <a:t>Instead of having Friends like on Facebook, Twitter users have Followers</a:t>
            </a:r>
          </a:p>
          <a:p>
            <a:r>
              <a:rPr lang="en-US" dirty="0" smtClean="0"/>
              <a:t>Personal accounts can follow group accounts and group accounts can also follow personal accounts</a:t>
            </a:r>
          </a:p>
          <a:p>
            <a:r>
              <a:rPr lang="en-US" dirty="0" smtClean="0"/>
              <a:t>Despite </a:t>
            </a:r>
            <a:r>
              <a:rPr lang="en-US" dirty="0" smtClean="0"/>
              <a:t>there being a limit of 140 characters per tweet, it is also very easy to promote a group or organization on </a:t>
            </a:r>
            <a:r>
              <a:rPr lang="en-US" dirty="0" smtClean="0"/>
              <a:t>Twitter, especially by using pictures</a:t>
            </a:r>
            <a:endParaRPr lang="en-US" dirty="0" smtClean="0"/>
          </a:p>
        </p:txBody>
      </p:sp>
    </p:spTree>
    <p:extLst>
      <p:ext uri="{BB962C8B-B14F-4D97-AF65-F5344CB8AC3E}">
        <p14:creationId xmlns:p14="http://schemas.microsoft.com/office/powerpoint/2010/main" val="16823455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6065949" y="2150772"/>
            <a:ext cx="605307" cy="14166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912601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6065949" y="2150772"/>
            <a:ext cx="605307" cy="14166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545205" y="1133341"/>
            <a:ext cx="2854818" cy="226668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335627" y="1313645"/>
            <a:ext cx="4146997" cy="1754326"/>
          </a:xfrm>
          <a:prstGeom prst="rect">
            <a:avLst/>
          </a:prstGeom>
          <a:noFill/>
        </p:spPr>
        <p:txBody>
          <a:bodyPr wrap="square" rtlCol="0">
            <a:spAutoFit/>
          </a:bodyPr>
          <a:lstStyle/>
          <a:p>
            <a:r>
              <a:rPr lang="en-US" sz="5400" b="1" dirty="0" smtClean="0">
                <a:ln>
                  <a:solidFill>
                    <a:schemeClr val="bg1"/>
                  </a:solidFill>
                </a:ln>
                <a:solidFill>
                  <a:srgbClr val="FF0000"/>
                </a:solidFill>
              </a:rPr>
              <a:t>Personal Information</a:t>
            </a:r>
            <a:endParaRPr lang="en-US" sz="5400" b="1" dirty="0">
              <a:ln>
                <a:solidFill>
                  <a:schemeClr val="bg1"/>
                </a:solidFill>
              </a:ln>
              <a:solidFill>
                <a:srgbClr val="FF0000"/>
              </a:solidFill>
            </a:endParaRPr>
          </a:p>
        </p:txBody>
      </p:sp>
    </p:spTree>
    <p:extLst>
      <p:ext uri="{BB962C8B-B14F-4D97-AF65-F5344CB8AC3E}">
        <p14:creationId xmlns:p14="http://schemas.microsoft.com/office/powerpoint/2010/main" val="23677410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6065949" y="2150772"/>
            <a:ext cx="605307" cy="14166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3374265" y="1056068"/>
            <a:ext cx="3155324" cy="79718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884868" y="2034862"/>
            <a:ext cx="5589431" cy="830997"/>
          </a:xfrm>
          <a:prstGeom prst="rect">
            <a:avLst/>
          </a:prstGeom>
          <a:noFill/>
        </p:spPr>
        <p:txBody>
          <a:bodyPr wrap="square" rtlCol="0">
            <a:spAutoFit/>
          </a:bodyPr>
          <a:lstStyle/>
          <a:p>
            <a:r>
              <a:rPr lang="en-US" sz="4800" b="1" dirty="0" smtClean="0">
                <a:ln>
                  <a:solidFill>
                    <a:schemeClr val="bg1"/>
                  </a:solidFill>
                </a:ln>
                <a:solidFill>
                  <a:srgbClr val="FF0000"/>
                </a:solidFill>
              </a:rPr>
              <a:t>Where to Tweet</a:t>
            </a:r>
            <a:endParaRPr lang="en-US" sz="4800" b="1" dirty="0">
              <a:ln>
                <a:solidFill>
                  <a:schemeClr val="bg1"/>
                </a:solidFill>
              </a:ln>
              <a:solidFill>
                <a:srgbClr val="FF0000"/>
              </a:solidFill>
            </a:endParaRPr>
          </a:p>
        </p:txBody>
      </p:sp>
    </p:spTree>
    <p:extLst>
      <p:ext uri="{BB962C8B-B14F-4D97-AF65-F5344CB8AC3E}">
        <p14:creationId xmlns:p14="http://schemas.microsoft.com/office/powerpoint/2010/main" val="9436877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6065949" y="2150772"/>
            <a:ext cx="605307" cy="14166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553792" y="2846231"/>
            <a:ext cx="2537138" cy="269168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193961" y="2846231"/>
            <a:ext cx="4095482" cy="1754326"/>
          </a:xfrm>
          <a:prstGeom prst="rect">
            <a:avLst/>
          </a:prstGeom>
          <a:noFill/>
        </p:spPr>
        <p:txBody>
          <a:bodyPr wrap="square" rtlCol="0">
            <a:spAutoFit/>
          </a:bodyPr>
          <a:lstStyle/>
          <a:p>
            <a:r>
              <a:rPr lang="en-US" sz="5400" b="1" dirty="0" smtClean="0">
                <a:ln>
                  <a:solidFill>
                    <a:schemeClr val="bg1"/>
                  </a:solidFill>
                </a:ln>
                <a:solidFill>
                  <a:srgbClr val="FF0000"/>
                </a:solidFill>
              </a:rPr>
              <a:t>Trends on Twitter</a:t>
            </a:r>
            <a:endParaRPr lang="en-US" sz="5400" b="1" dirty="0">
              <a:ln>
                <a:solidFill>
                  <a:schemeClr val="bg1"/>
                </a:solidFill>
              </a:ln>
              <a:solidFill>
                <a:srgbClr val="FF0000"/>
              </a:solidFill>
            </a:endParaRPr>
          </a:p>
        </p:txBody>
      </p:sp>
    </p:spTree>
    <p:extLst>
      <p:ext uri="{BB962C8B-B14F-4D97-AF65-F5344CB8AC3E}">
        <p14:creationId xmlns:p14="http://schemas.microsoft.com/office/powerpoint/2010/main" val="21749678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Rectangle 4"/>
          <p:cNvSpPr/>
          <p:nvPr/>
        </p:nvSpPr>
        <p:spPr>
          <a:xfrm>
            <a:off x="6065949" y="2150772"/>
            <a:ext cx="605307" cy="14166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a:off x="646111" y="452718"/>
            <a:ext cx="4402407" cy="95107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73446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7170254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YLA 7910 (@RYLA7910) | 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53999616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YLA 7910 (@RYLA7910) | 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476519" y="3155324"/>
            <a:ext cx="3065172" cy="222804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3232597" y="2575776"/>
            <a:ext cx="3786389" cy="79849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837904" y="3644721"/>
            <a:ext cx="4803822" cy="2123658"/>
          </a:xfrm>
          <a:prstGeom prst="rect">
            <a:avLst/>
          </a:prstGeom>
          <a:noFill/>
        </p:spPr>
        <p:txBody>
          <a:bodyPr wrap="square" rtlCol="0">
            <a:spAutoFit/>
          </a:bodyPr>
          <a:lstStyle/>
          <a:p>
            <a:r>
              <a:rPr lang="en-US" sz="6600" b="1" dirty="0" smtClean="0">
                <a:ln>
                  <a:solidFill>
                    <a:schemeClr val="bg1"/>
                  </a:solidFill>
                </a:ln>
                <a:solidFill>
                  <a:srgbClr val="FF0000"/>
                </a:solidFill>
                <a:latin typeface="Calibri" panose="020F0502020204030204" pitchFamily="34" charset="0"/>
              </a:rPr>
              <a:t>Page information</a:t>
            </a:r>
            <a:endParaRPr lang="en-US" sz="6600" b="1" dirty="0">
              <a:ln>
                <a:solidFill>
                  <a:schemeClr val="bg1"/>
                </a:solidFill>
              </a:ln>
              <a:solidFill>
                <a:srgbClr val="FF0000"/>
              </a:solidFill>
              <a:latin typeface="Calibri" panose="020F0502020204030204" pitchFamily="34" charset="0"/>
            </a:endParaRPr>
          </a:p>
        </p:txBody>
      </p:sp>
    </p:spTree>
    <p:extLst>
      <p:ext uri="{BB962C8B-B14F-4D97-AF65-F5344CB8AC3E}">
        <p14:creationId xmlns:p14="http://schemas.microsoft.com/office/powerpoint/2010/main" val="12137006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YLA 7910 (@RYLA7910) | Twitter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Oval 2"/>
          <p:cNvSpPr/>
          <p:nvPr/>
        </p:nvSpPr>
        <p:spPr>
          <a:xfrm>
            <a:off x="3129566" y="3168204"/>
            <a:ext cx="5383369" cy="381214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83334" y="2691685"/>
            <a:ext cx="4108361" cy="923330"/>
          </a:xfrm>
          <a:prstGeom prst="rect">
            <a:avLst/>
          </a:prstGeom>
          <a:noFill/>
        </p:spPr>
        <p:txBody>
          <a:bodyPr wrap="square" rtlCol="0">
            <a:spAutoFit/>
          </a:bodyPr>
          <a:lstStyle/>
          <a:p>
            <a:r>
              <a:rPr lang="en-US" sz="5400" b="1" dirty="0" smtClean="0">
                <a:ln>
                  <a:solidFill>
                    <a:schemeClr val="bg1"/>
                  </a:solidFill>
                </a:ln>
                <a:solidFill>
                  <a:srgbClr val="FF0000"/>
                </a:solidFill>
              </a:rPr>
              <a:t>Past Tweets</a:t>
            </a:r>
            <a:endParaRPr lang="en-US" sz="5400" b="1" dirty="0">
              <a:ln>
                <a:solidFill>
                  <a:schemeClr val="bg1"/>
                </a:solidFill>
              </a:ln>
              <a:solidFill>
                <a:srgbClr val="FF0000"/>
              </a:solidFill>
            </a:endParaRPr>
          </a:p>
        </p:txBody>
      </p:sp>
    </p:spTree>
    <p:extLst>
      <p:ext uri="{BB962C8B-B14F-4D97-AF65-F5344CB8AC3E}">
        <p14:creationId xmlns:p14="http://schemas.microsoft.com/office/powerpoint/2010/main" val="34648182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 Use Twitter</a:t>
            </a:r>
            <a:endParaRPr lang="en-US" dirty="0"/>
          </a:p>
        </p:txBody>
      </p:sp>
      <p:sp>
        <p:nvSpPr>
          <p:cNvPr id="3" name="Content Placeholder 2"/>
          <p:cNvSpPr>
            <a:spLocks noGrp="1"/>
          </p:cNvSpPr>
          <p:nvPr>
            <p:ph idx="1"/>
          </p:nvPr>
        </p:nvSpPr>
        <p:spPr/>
        <p:txBody>
          <a:bodyPr/>
          <a:lstStyle/>
          <a:p>
            <a:r>
              <a:rPr lang="en-US" dirty="0" smtClean="0"/>
              <a:t>Most young people use Twitter as a more informal social media in which they are able to tweet what they want</a:t>
            </a:r>
          </a:p>
          <a:p>
            <a:r>
              <a:rPr lang="en-US" dirty="0" smtClean="0"/>
              <a:t>Thus in the news you see many cases of people not thinking before tweeting and later regretting it</a:t>
            </a:r>
          </a:p>
          <a:p>
            <a:r>
              <a:rPr lang="en-US" dirty="0" smtClean="0"/>
              <a:t>Twitter relies on “</a:t>
            </a:r>
            <a:r>
              <a:rPr lang="en-US" dirty="0" err="1" smtClean="0"/>
              <a:t>Favoriting</a:t>
            </a:r>
            <a:r>
              <a:rPr lang="en-US" dirty="0" smtClean="0"/>
              <a:t>” and “Retweeting” other people’s tweets</a:t>
            </a:r>
          </a:p>
          <a:p>
            <a:r>
              <a:rPr lang="en-US" dirty="0" smtClean="0"/>
              <a:t>A popular twitter group account is one whose tweets are </a:t>
            </a:r>
            <a:r>
              <a:rPr lang="en-US" dirty="0" err="1"/>
              <a:t>F</a:t>
            </a:r>
            <a:r>
              <a:rPr lang="en-US" dirty="0" err="1" smtClean="0"/>
              <a:t>avorited</a:t>
            </a:r>
            <a:r>
              <a:rPr lang="en-US" dirty="0" smtClean="0"/>
              <a:t> and Retweeted by its followers in order that other people see their posts</a:t>
            </a:r>
          </a:p>
        </p:txBody>
      </p:sp>
    </p:spTree>
    <p:extLst>
      <p:ext uri="{BB962C8B-B14F-4D97-AF65-F5344CB8AC3E}">
        <p14:creationId xmlns:p14="http://schemas.microsoft.com/office/powerpoint/2010/main" val="41923417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LinkedIn</a:t>
            </a:r>
            <a:endParaRPr lang="en-US" dirty="0"/>
          </a:p>
        </p:txBody>
      </p:sp>
      <p:sp>
        <p:nvSpPr>
          <p:cNvPr id="3" name="Content Placeholder 2"/>
          <p:cNvSpPr>
            <a:spLocks noGrp="1"/>
          </p:cNvSpPr>
          <p:nvPr>
            <p:ph idx="1"/>
          </p:nvPr>
        </p:nvSpPr>
        <p:spPr/>
        <p:txBody>
          <a:bodyPr/>
          <a:lstStyle/>
          <a:p>
            <a:r>
              <a:rPr lang="en-US" dirty="0" smtClean="0"/>
              <a:t>LinkedIn is not as popular among teenagers, especially high school and early college students but becomes increasingly more popular as people are trying to find jobs</a:t>
            </a:r>
          </a:p>
          <a:p>
            <a:r>
              <a:rPr lang="en-US" dirty="0" smtClean="0"/>
              <a:t>It is rarely used as a way to communicate with friends, but more as a way to bolster a resume and make connections with potential employers</a:t>
            </a:r>
          </a:p>
          <a:p>
            <a:r>
              <a:rPr lang="en-US" dirty="0" smtClean="0"/>
              <a:t>The layout of the site is much more based on promoting personal information as opposed to posting statuses</a:t>
            </a:r>
          </a:p>
          <a:p>
            <a:r>
              <a:rPr lang="en-US" dirty="0" smtClean="0"/>
              <a:t>Profiles include work experience, education, honors and awards, certifications, volunteer work, and skills</a:t>
            </a:r>
          </a:p>
          <a:p>
            <a:endParaRPr lang="en-US" dirty="0"/>
          </a:p>
        </p:txBody>
      </p:sp>
    </p:spTree>
    <p:extLst>
      <p:ext uri="{BB962C8B-B14F-4D97-AF65-F5344CB8AC3E}">
        <p14:creationId xmlns:p14="http://schemas.microsoft.com/office/powerpoint/2010/main" val="3351990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Welcome! | LinkedIn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33366537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Edit Profile | LinkedIn - Google Chrom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12166706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Bringing it all Together- Why you need to be on social media</a:t>
            </a:r>
            <a:endParaRPr lang="en-US" dirty="0"/>
          </a:p>
        </p:txBody>
      </p:sp>
      <p:sp>
        <p:nvSpPr>
          <p:cNvPr id="3" name="Content Placeholder 2"/>
          <p:cNvSpPr>
            <a:spLocks noGrp="1"/>
          </p:cNvSpPr>
          <p:nvPr>
            <p:ph idx="1"/>
          </p:nvPr>
        </p:nvSpPr>
        <p:spPr/>
        <p:txBody>
          <a:bodyPr/>
          <a:lstStyle/>
          <a:p>
            <a:r>
              <a:rPr lang="en-US" dirty="0" smtClean="0"/>
              <a:t>Every young person will use social media slightly differently, with different preferences and posting rates but practically everyone under 30 will use some kind of social media everyday</a:t>
            </a:r>
          </a:p>
          <a:p>
            <a:r>
              <a:rPr lang="en-US" dirty="0" smtClean="0"/>
              <a:t>Especially with the rise of smartphones, social media is only going to gain popularity in the future</a:t>
            </a:r>
          </a:p>
          <a:p>
            <a:r>
              <a:rPr lang="en-US" dirty="0" smtClean="0"/>
              <a:t>Many young people are becoming more comfortable communicating with their thumbs than with their lips</a:t>
            </a:r>
          </a:p>
          <a:p>
            <a:r>
              <a:rPr lang="en-US" dirty="0" smtClean="0"/>
              <a:t>Thus people need to create an online presence for themselves personally and for their businesses and organizations </a:t>
            </a:r>
          </a:p>
          <a:p>
            <a:endParaRPr lang="en-US" dirty="0"/>
          </a:p>
        </p:txBody>
      </p:sp>
    </p:spTree>
    <p:extLst>
      <p:ext uri="{BB962C8B-B14F-4D97-AF65-F5344CB8AC3E}">
        <p14:creationId xmlns:p14="http://schemas.microsoft.com/office/powerpoint/2010/main" val="220773766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Survive in the Changing Environment</a:t>
            </a:r>
            <a:endParaRPr lang="en-US" dirty="0"/>
          </a:p>
        </p:txBody>
      </p:sp>
      <p:sp>
        <p:nvSpPr>
          <p:cNvPr id="3" name="Content Placeholder 2"/>
          <p:cNvSpPr>
            <a:spLocks noGrp="1"/>
          </p:cNvSpPr>
          <p:nvPr>
            <p:ph idx="1"/>
          </p:nvPr>
        </p:nvSpPr>
        <p:spPr/>
        <p:txBody>
          <a:bodyPr/>
          <a:lstStyle/>
          <a:p>
            <a:r>
              <a:rPr lang="en-US" dirty="0" smtClean="0"/>
              <a:t>Just reaching out to younger people in a social media that they understand will be a success because they will get the information in a way they are more familiar with and understand it better</a:t>
            </a:r>
          </a:p>
          <a:p>
            <a:r>
              <a:rPr lang="en-US" dirty="0" smtClean="0"/>
              <a:t>Giving it your best shot will go a long way</a:t>
            </a:r>
          </a:p>
          <a:p>
            <a:r>
              <a:rPr lang="en-US" dirty="0" smtClean="0"/>
              <a:t>Although they will be reluctant to admit it, most young people are just as confused with the changing social media environment as you are </a:t>
            </a:r>
          </a:p>
          <a:p>
            <a:r>
              <a:rPr lang="en-US" dirty="0" smtClean="0"/>
              <a:t>Young people will be very forgiving if you make a mistake on social media, as trial and error is the best way to learn</a:t>
            </a:r>
          </a:p>
          <a:p>
            <a:endParaRPr lang="en-US" dirty="0" smtClean="0"/>
          </a:p>
          <a:p>
            <a:endParaRPr lang="en-US" dirty="0"/>
          </a:p>
        </p:txBody>
      </p:sp>
    </p:spTree>
    <p:extLst>
      <p:ext uri="{BB962C8B-B14F-4D97-AF65-F5344CB8AC3E}">
        <p14:creationId xmlns:p14="http://schemas.microsoft.com/office/powerpoint/2010/main" val="410316218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Closing</a:t>
            </a:r>
            <a:endParaRPr lang="en-US" dirty="0"/>
          </a:p>
        </p:txBody>
      </p:sp>
      <p:sp>
        <p:nvSpPr>
          <p:cNvPr id="3" name="Content Placeholder 2"/>
          <p:cNvSpPr>
            <a:spLocks noGrp="1"/>
          </p:cNvSpPr>
          <p:nvPr>
            <p:ph idx="1"/>
          </p:nvPr>
        </p:nvSpPr>
        <p:spPr/>
        <p:txBody>
          <a:bodyPr/>
          <a:lstStyle/>
          <a:p>
            <a:r>
              <a:rPr lang="en-US" dirty="0"/>
              <a:t>If you ask a student today, they will tell you that Facebook is on the decline and will be obsolete in a few years, yet the next big social media site most likely has not been invented </a:t>
            </a:r>
            <a:r>
              <a:rPr lang="en-US" dirty="0" smtClean="0"/>
              <a:t>yet</a:t>
            </a:r>
          </a:p>
          <a:p>
            <a:r>
              <a:rPr lang="en-US" dirty="0" smtClean="0"/>
              <a:t>Social Media will be constantly evolving and will forever be evolving</a:t>
            </a:r>
          </a:p>
          <a:p>
            <a:endParaRPr lang="en-US" dirty="0" smtClean="0"/>
          </a:p>
          <a:p>
            <a:endParaRPr lang="en-US" dirty="0"/>
          </a:p>
        </p:txBody>
      </p:sp>
    </p:spTree>
    <p:extLst>
      <p:ext uri="{BB962C8B-B14F-4D97-AF65-F5344CB8AC3E}">
        <p14:creationId xmlns:p14="http://schemas.microsoft.com/office/powerpoint/2010/main" val="37544132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542</TotalTime>
  <Words>1592</Words>
  <Application>Microsoft Office PowerPoint</Application>
  <PresentationFormat>Widescreen</PresentationFormat>
  <Paragraphs>140</Paragraphs>
  <Slides>67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67</vt:i4>
      </vt:variant>
    </vt:vector>
  </HeadingPairs>
  <TitlesOfParts>
    <vt:vector size="72" baseType="lpstr">
      <vt:lpstr>Arial</vt:lpstr>
      <vt:lpstr>Calibri</vt:lpstr>
      <vt:lpstr>Century Gothic</vt:lpstr>
      <vt:lpstr>Wingdings 3</vt:lpstr>
      <vt:lpstr>Ion</vt:lpstr>
      <vt:lpstr>Social Media for Younger Members and New Generations</vt:lpstr>
      <vt:lpstr>Social Media is Changing</vt:lpstr>
      <vt:lpstr>Forms of Social Media</vt:lpstr>
      <vt:lpstr>Social Media Statistics</vt:lpstr>
      <vt:lpstr>Comparing the Different Social Media sites</vt:lpstr>
      <vt:lpstr>Most Used/Useful Features of Each 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 (A Young Person) Use the Home Page</vt:lpstr>
      <vt:lpstr>Facebook Profile</vt:lpstr>
      <vt:lpstr>PowerPoint Presentation</vt:lpstr>
      <vt:lpstr>PowerPoint Presentation</vt:lpstr>
      <vt:lpstr>PowerPoint Presentation</vt:lpstr>
      <vt:lpstr>PowerPoint Presentation</vt:lpstr>
      <vt:lpstr>PowerPoint Presentation</vt:lpstr>
      <vt:lpstr>How I Use My Profile</vt:lpstr>
      <vt:lpstr>Facebook Pages</vt:lpstr>
      <vt:lpstr>PowerPoint Presentation</vt:lpstr>
      <vt:lpstr>PowerPoint Presentation</vt:lpstr>
      <vt:lpstr>PowerPoint Presentation</vt:lpstr>
      <vt:lpstr>PowerPoint Presentation</vt:lpstr>
      <vt:lpstr>PowerPoint Presentation</vt:lpstr>
      <vt:lpstr>PowerPoint Presentation</vt:lpstr>
      <vt:lpstr>How I Use Facebook Pages</vt:lpstr>
      <vt:lpstr>Facebook Groups</vt:lpstr>
      <vt:lpstr>PowerPoint Presentation</vt:lpstr>
      <vt:lpstr>PowerPoint Presentation</vt:lpstr>
      <vt:lpstr>PowerPoint Presentation</vt:lpstr>
      <vt:lpstr>PowerPoint Presentation</vt:lpstr>
      <vt:lpstr>PowerPoint Presentation</vt:lpstr>
      <vt:lpstr>PowerPoint Presentation</vt:lpstr>
      <vt:lpstr>How I Use Facebook Groups</vt:lpstr>
      <vt:lpstr>Facebook Messages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 Use Facebook Messages</vt:lpstr>
      <vt:lpstr>Twitter Personal Accounts Vs. Group Accounts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 Use Twitter</vt:lpstr>
      <vt:lpstr>LinkedIn</vt:lpstr>
      <vt:lpstr>PowerPoint Presentation</vt:lpstr>
      <vt:lpstr>PowerPoint Presentation</vt:lpstr>
      <vt:lpstr>Bringing it all Together- Why you need to be on social media</vt:lpstr>
      <vt:lpstr>How to Survive in the Changing Environment</vt:lpstr>
      <vt:lpstr>Closing</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 for Younger Members and New Generations</dc:title>
  <dc:creator>Ben Burger</dc:creator>
  <cp:lastModifiedBy>Ben Burger</cp:lastModifiedBy>
  <cp:revision>53</cp:revision>
  <dcterms:created xsi:type="dcterms:W3CDTF">2015-01-12T20:34:20Z</dcterms:created>
  <dcterms:modified xsi:type="dcterms:W3CDTF">2015-01-14T21:49:37Z</dcterms:modified>
</cp:coreProperties>
</file>