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83" r:id="rId3"/>
  </p:sldMasterIdLst>
  <p:notesMasterIdLst>
    <p:notesMasterId r:id="rId40"/>
  </p:notesMasterIdLst>
  <p:sldIdLst>
    <p:sldId id="314" r:id="rId4"/>
    <p:sldId id="380" r:id="rId5"/>
    <p:sldId id="362" r:id="rId6"/>
    <p:sldId id="412" r:id="rId7"/>
    <p:sldId id="376" r:id="rId8"/>
    <p:sldId id="377" r:id="rId9"/>
    <p:sldId id="379" r:id="rId10"/>
    <p:sldId id="393" r:id="rId11"/>
    <p:sldId id="359" r:id="rId12"/>
    <p:sldId id="403" r:id="rId13"/>
    <p:sldId id="381" r:id="rId14"/>
    <p:sldId id="382" r:id="rId15"/>
    <p:sldId id="394" r:id="rId16"/>
    <p:sldId id="396" r:id="rId17"/>
    <p:sldId id="400" r:id="rId18"/>
    <p:sldId id="402" r:id="rId19"/>
    <p:sldId id="404" r:id="rId20"/>
    <p:sldId id="405" r:id="rId21"/>
    <p:sldId id="410" r:id="rId22"/>
    <p:sldId id="408" r:id="rId23"/>
    <p:sldId id="409" r:id="rId24"/>
    <p:sldId id="385" r:id="rId25"/>
    <p:sldId id="386" r:id="rId26"/>
    <p:sldId id="421" r:id="rId27"/>
    <p:sldId id="422" r:id="rId28"/>
    <p:sldId id="423" r:id="rId29"/>
    <p:sldId id="424" r:id="rId30"/>
    <p:sldId id="425" r:id="rId31"/>
    <p:sldId id="426" r:id="rId32"/>
    <p:sldId id="427" r:id="rId33"/>
    <p:sldId id="428" r:id="rId34"/>
    <p:sldId id="429" r:id="rId35"/>
    <p:sldId id="419" r:id="rId36"/>
    <p:sldId id="420" r:id="rId37"/>
    <p:sldId id="375" r:id="rId38"/>
    <p:sldId id="335"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99017" autoAdjust="0"/>
  </p:normalViewPr>
  <p:slideViewPr>
    <p:cSldViewPr>
      <p:cViewPr varScale="1">
        <p:scale>
          <a:sx n="71" d="100"/>
          <a:sy n="71" d="100"/>
        </p:scale>
        <p:origin x="124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5879336-F0E4-44E7-A87E-6B8D9668FD04}" type="datetimeFigureOut">
              <a:rPr lang="en-US"/>
              <a:pPr>
                <a:defRPr/>
              </a:pPr>
              <a:t>11/26/2014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2A9F5DD-F722-47DB-9FCA-05FBCE046AB7}" type="slidenum">
              <a:rPr lang="en-US"/>
              <a:pPr>
                <a:defRPr/>
              </a:pPr>
              <a:t>‹#›</a:t>
            </a:fld>
            <a:endParaRPr lang="en-US"/>
          </a:p>
        </p:txBody>
      </p:sp>
    </p:spTree>
    <p:extLst>
      <p:ext uri="{BB962C8B-B14F-4D97-AF65-F5344CB8AC3E}">
        <p14:creationId xmlns:p14="http://schemas.microsoft.com/office/powerpoint/2010/main" val="175912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A77F3E8F-2E81-4816-ADE1-9A7403C0A0D9}" type="slidenum">
              <a:rPr lang="en-US" altLang="en-US"/>
              <a:pPr>
                <a:spcBef>
                  <a:spcPct val="0"/>
                </a:spcBef>
              </a:pPr>
              <a:t>10</a:t>
            </a:fld>
            <a:endParaRPr lang="en-US" alt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p>
            <a:pPr eaLnBrk="1" hangingPunct="1"/>
            <a:r>
              <a:rPr lang="en-US" altLang="en-US" sz="2400" smtClean="0">
                <a:latin typeface="Arial" panose="020B0604020202020204" pitchFamily="34" charset="0"/>
                <a:ea typeface="ヒラギノ角ゴ Pro W3" charset="0"/>
                <a:cs typeface="ヒラギノ角ゴ Pro W3" charset="0"/>
              </a:rPr>
              <a:t>STEVE: </a:t>
            </a:r>
          </a:p>
          <a:p>
            <a:pPr eaLnBrk="1" hangingPunct="1"/>
            <a:endParaRPr lang="en-US" altLang="en-US" sz="2400" smtClean="0">
              <a:latin typeface="Arial" panose="020B0604020202020204" pitchFamily="34" charset="0"/>
              <a:ea typeface="ヒラギノ角ゴ Pro W3" charset="0"/>
              <a:cs typeface="ヒラギノ角ゴ Pro W3" charset="0"/>
            </a:endParaRPr>
          </a:p>
          <a:p>
            <a:pPr eaLnBrk="1" hangingPunct="1"/>
            <a:r>
              <a:rPr lang="en-US" altLang="en-US" sz="2300" smtClean="0">
                <a:latin typeface="Arial" panose="020B0604020202020204" pitchFamily="34" charset="0"/>
                <a:ea typeface="ヒラギノ角ゴ Pro W3" charset="0"/>
                <a:cs typeface="ヒラギノ角ゴ Pro W3" charset="0"/>
              </a:rPr>
              <a:t>Why is a Plan Needed?  Annual Cycles, Multi-Year Coordinated Plan resulting in Continuity, Consistency and Consensus.  Efficiency is also a critical outcome of the planning process…the concept that having a plan (and statement of purpose) allows the opportunity for all club members to say who the club is and what they stand for in their community.   When this is relevant to the community and c</a:t>
            </a:r>
            <a:r>
              <a:rPr lang="en-US" altLang="en-US" sz="2300" b="1" smtClean="0">
                <a:latin typeface="Arial" panose="020B0604020202020204" pitchFamily="34" charset="0"/>
                <a:ea typeface="ヒラギノ角ゴ Pro W3" charset="0"/>
                <a:cs typeface="ヒラギノ角ゴ Pro W3" charset="0"/>
              </a:rPr>
              <a:t>ommunicated </a:t>
            </a:r>
            <a:r>
              <a:rPr lang="en-US" altLang="en-US" sz="2300" smtClean="0">
                <a:latin typeface="Arial" panose="020B0604020202020204" pitchFamily="34" charset="0"/>
                <a:ea typeface="ヒラギノ角ゴ Pro W3" charset="0"/>
                <a:cs typeface="ヒラギノ角ゴ Pro W3" charset="0"/>
              </a:rPr>
              <a:t>(both inside the club and outside-public image), retention and recruiting will become easier.</a:t>
            </a:r>
          </a:p>
        </p:txBody>
      </p:sp>
    </p:spTree>
    <p:extLst>
      <p:ext uri="{BB962C8B-B14F-4D97-AF65-F5344CB8AC3E}">
        <p14:creationId xmlns:p14="http://schemas.microsoft.com/office/powerpoint/2010/main" val="174104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D3307C9E-2CF7-437D-AD7A-463D11E998F7}" type="slidenum">
              <a:rPr lang="en-US" altLang="en-US"/>
              <a:pPr>
                <a:spcBef>
                  <a:spcPct val="0"/>
                </a:spcBef>
              </a:pPr>
              <a:t>21</a:t>
            </a:fld>
            <a:endParaRPr lang="en-US" alt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2400" smtClean="0">
                <a:latin typeface="Arial" panose="020B0604020202020204" pitchFamily="34" charset="0"/>
                <a:ea typeface="ヒラギノ角ゴ Pro W3" charset="0"/>
                <a:cs typeface="ヒラギノ角ゴ Pro W3" charset="0"/>
              </a:rPr>
              <a:t>STEVE: </a:t>
            </a:r>
          </a:p>
          <a:p>
            <a:pPr eaLnBrk="1" hangingPunct="1"/>
            <a:endParaRPr lang="en-US" altLang="en-US" sz="2400" smtClean="0">
              <a:latin typeface="Arial" panose="020B0604020202020204" pitchFamily="34" charset="0"/>
              <a:ea typeface="ヒラギノ角ゴ Pro W3" charset="0"/>
              <a:cs typeface="ヒラギノ角ゴ Pro W3" charset="0"/>
            </a:endParaRPr>
          </a:p>
          <a:p>
            <a:pPr eaLnBrk="1" hangingPunct="1"/>
            <a:r>
              <a:rPr lang="en-US" altLang="en-US" sz="2400" smtClean="0">
                <a:latin typeface="Arial" panose="020B0604020202020204" pitchFamily="34" charset="0"/>
                <a:ea typeface="ヒラギノ角ゴ Pro W3" charset="0"/>
                <a:cs typeface="ヒラギノ角ゴ Pro W3" charset="0"/>
              </a:rPr>
              <a:t>In the Planning Process these are the questions you will want to consider as you work with club planning.  To celebrate the individual culture of your club often a mission/passion/vision statement is produced like…Enhancing Opportunities For Youth, Creating a Better Community For All </a:t>
            </a:r>
          </a:p>
          <a:p>
            <a:pPr eaLnBrk="1" hangingPunct="1"/>
            <a:endParaRPr lang="en-US" altLang="en-US" sz="2400" smtClean="0">
              <a:latin typeface="Times New Roman" panose="02020603050405020304" pitchFamily="18" charset="0"/>
              <a:ea typeface="ヒラギノ角ゴ Pro W3" charset="0"/>
              <a:cs typeface="ヒラギノ角ゴ Pro W3" charset="0"/>
            </a:endParaRPr>
          </a:p>
          <a:p>
            <a:pPr eaLnBrk="1" hangingPunct="1"/>
            <a:endParaRPr lang="en-US" altLang="en-US" smtClean="0">
              <a:latin typeface="Times New Roman" panose="02020603050405020304" pitchFamily="18" charset="0"/>
              <a:ea typeface="ヒラギノ角ゴ Pro W3" charset="0"/>
              <a:cs typeface="ヒラギノ角ゴ Pro W3" charset="0"/>
            </a:endParaRPr>
          </a:p>
        </p:txBody>
      </p:sp>
    </p:spTree>
    <p:extLst>
      <p:ext uri="{BB962C8B-B14F-4D97-AF65-F5344CB8AC3E}">
        <p14:creationId xmlns:p14="http://schemas.microsoft.com/office/powerpoint/2010/main" val="68409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ヒラギノ角ゴ Pro W3" charset="0"/>
                <a:cs typeface="ヒラギノ角ゴ Pro W3" charset="0"/>
              </a:rPr>
              <a:t>JOE:</a:t>
            </a:r>
          </a:p>
          <a:p>
            <a:r>
              <a:rPr lang="en-US" altLang="en-US" smtClean="0">
                <a:latin typeface="Arial" panose="020B0604020202020204" pitchFamily="34" charset="0"/>
                <a:ea typeface="ヒラギノ角ゴ Pro W3" charset="0"/>
                <a:cs typeface="ヒラギノ角ゴ Pro W3" charset="0"/>
              </a:rPr>
              <a:t>In the March 2014 survey about the future of Rotary, a representative sample of Rotarians told us that membership recruitment, retention, and diversity are all top strategic issues for their clubs today and in ten years.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In addition, a fairly significant group of respondents felt that innovation, modernization, flexibility and simplification of rules and processes in Rotary and our clubs are major obstacles in furthering the Rotary cause.</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One might conclude we have a product issue.  Is our product—the Rotary club experience—meeting the needs of our members, prospective members, and our surrounding communities?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What we want to offer today are ways to explore what is working or not working in your clubs, and how best to adjust your activities and approaches in delivering the Rotary experience.</a:t>
            </a:r>
          </a:p>
          <a:p>
            <a:endParaRPr lang="en-US" altLang="en-US" smtClean="0">
              <a:latin typeface="Arial" panose="020B0604020202020204" pitchFamily="34" charset="0"/>
              <a:ea typeface="ヒラギノ角ゴ Pro W3" charset="0"/>
              <a:cs typeface="ヒラギノ角ゴ Pro W3"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AD368C12-48C2-426B-8A24-2B9A7D5FA411}" type="slidenum">
              <a:rPr lang="en-US" altLang="en-US"/>
              <a:pPr>
                <a:spcBef>
                  <a:spcPct val="0"/>
                </a:spcBef>
              </a:pPr>
              <a:t>13</a:t>
            </a:fld>
            <a:endParaRPr lang="en-US" altLang="en-US"/>
          </a:p>
        </p:txBody>
      </p:sp>
    </p:spTree>
    <p:extLst>
      <p:ext uri="{BB962C8B-B14F-4D97-AF65-F5344CB8AC3E}">
        <p14:creationId xmlns:p14="http://schemas.microsoft.com/office/powerpoint/2010/main" val="1505948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ヒラギノ角ゴ Pro W3" charset="0"/>
                <a:cs typeface="ヒラギノ角ゴ Pro W3" charset="0"/>
              </a:rPr>
              <a:t>JOE:</a:t>
            </a:r>
          </a:p>
          <a:p>
            <a:r>
              <a:rPr lang="en-US" altLang="en-US" smtClean="0">
                <a:latin typeface="Arial" panose="020B0604020202020204" pitchFamily="34" charset="0"/>
                <a:ea typeface="ヒラギノ角ゴ Pro W3" charset="0"/>
                <a:cs typeface="ヒラギノ角ゴ Pro W3" charset="0"/>
              </a:rPr>
              <a:t>The March 2014 survey further explored feedback from club members around involvement, networking, and matching of skills.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Any trend of 20% or greater in the negative needs some attention.</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We realize that membership retention is our greatest challenge—we lose roughly 100,000 members per year.  </a:t>
            </a:r>
          </a:p>
          <a:p>
            <a:r>
              <a:rPr lang="en-US" altLang="en-US" smtClean="0">
                <a:latin typeface="Arial" panose="020B0604020202020204" pitchFamily="34" charset="0"/>
                <a:ea typeface="ヒラギノ角ゴ Pro W3" charset="0"/>
                <a:cs typeface="ヒラギノ角ゴ Pro W3" charset="0"/>
              </a:rPr>
              <a:t>And, getting members engaged early and often around what matches their skillsets or interests is the key to retaining members.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The data shows that roughly 20% of our members are not involved or engaged to the level that meets their needs.</a:t>
            </a:r>
          </a:p>
          <a:p>
            <a:endParaRPr lang="en-US" altLang="en-US" smtClean="0">
              <a:latin typeface="Arial" panose="020B0604020202020204" pitchFamily="34" charset="0"/>
              <a:ea typeface="ヒラギノ角ゴ Pro W3" charset="0"/>
              <a:cs typeface="ヒラギノ角ゴ Pro W3"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9AD8D4EA-8F0B-49C1-8BAA-DF1105498641}" type="slidenum">
              <a:rPr lang="en-US" altLang="en-US"/>
              <a:pPr>
                <a:spcBef>
                  <a:spcPct val="0"/>
                </a:spcBef>
              </a:pPr>
              <a:t>14</a:t>
            </a:fld>
            <a:endParaRPr lang="en-US" altLang="en-US"/>
          </a:p>
        </p:txBody>
      </p:sp>
    </p:spTree>
    <p:extLst>
      <p:ext uri="{BB962C8B-B14F-4D97-AF65-F5344CB8AC3E}">
        <p14:creationId xmlns:p14="http://schemas.microsoft.com/office/powerpoint/2010/main" val="426877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r>
              <a:rPr lang="en-US" altLang="en-US" smtClean="0">
                <a:latin typeface="Arial" panose="020B0604020202020204" pitchFamily="34" charset="0"/>
                <a:ea typeface="ヒラギノ角ゴ Pro W3" charset="0"/>
                <a:cs typeface="ヒラギノ角ゴ Pro W3" charset="0"/>
              </a:rPr>
              <a:t>JOE:</a:t>
            </a:r>
          </a:p>
          <a:p>
            <a:r>
              <a:rPr lang="en-US" altLang="en-US" smtClean="0">
                <a:latin typeface="Arial" panose="020B0604020202020204" pitchFamily="34" charset="0"/>
                <a:ea typeface="ヒラギノ角ゴ Pro W3" charset="0"/>
                <a:cs typeface="ヒラギノ角ゴ Pro W3" charset="0"/>
              </a:rPr>
              <a:t>We all recognized that any business or organization has a lifecycle.</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Those who grow from their origination at some point in time are likely to hit a plateau of growth or success.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The strong organizations proactively anticipate those plateaus and reinvent their products and services before they begin to flatten.  </a:t>
            </a:r>
          </a:p>
          <a:p>
            <a:r>
              <a:rPr lang="en-US" altLang="en-US" smtClean="0">
                <a:latin typeface="Arial" panose="020B0604020202020204" pitchFamily="34" charset="0"/>
                <a:ea typeface="ヒラギノ角ゴ Pro W3" charset="0"/>
                <a:cs typeface="ヒラギノ角ゴ Pro W3" charset="0"/>
              </a:rPr>
              <a:t>Some don’t and have to react to chaos or wake-up calls before the re-emerge.  </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While others don’t do anything and meet their ultimate demise.</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Rotary has grown significantly in the last 50 years—in expansion, members, donations, service efforts, and recognition.</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We continue today to provide value to our members—but has the time come to transform our product because we’ve hit a bit of a plateau in our ability to demonstrate value to those who want it the most—the soon to be or recently retired and the next generations.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The competitive landscape in the volunteer, civic service arena is overloaded with supply.  It’s not the same as it was 20 or 50 years ago.</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What is the best way for you to understand your club’s future?  Transform your product, if need be?  Stay relevant to today’s market and societal needs?  Question the status quo?  Or identify ways to continue to grow Rotary and help it prosper another 100 years?</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It’s important to reflect on what is working and what is not.  Evaluate your club’s performance.</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I know my club is going through these same challenges.  We’ve looked in the mirror and said we need to change.</a:t>
            </a:r>
          </a:p>
          <a:p>
            <a:endParaRPr lang="en-US" altLang="en-US" smtClean="0">
              <a:latin typeface="Arial" panose="020B0604020202020204" pitchFamily="34" charset="0"/>
              <a:ea typeface="ヒラギノ角ゴ Pro W3" charset="0"/>
              <a:cs typeface="ヒラギノ角ゴ Pro W3" charset="0"/>
            </a:endParaRPr>
          </a:p>
          <a:p>
            <a:r>
              <a:rPr lang="en-US" altLang="en-US" smtClean="0">
                <a:latin typeface="Arial" panose="020B0604020202020204" pitchFamily="34" charset="0"/>
                <a:ea typeface="ヒラギノ角ゴ Pro W3" charset="0"/>
                <a:cs typeface="ヒラギノ角ゴ Pro W3" charset="0"/>
              </a:rPr>
              <a:t>We are making progress, but it is not easy.</a:t>
            </a:r>
          </a:p>
          <a:p>
            <a:endParaRPr lang="en-US" altLang="en-US" smtClean="0">
              <a:latin typeface="Arial" panose="020B0604020202020204" pitchFamily="34" charset="0"/>
              <a:ea typeface="ヒラギノ角ゴ Pro W3" charset="0"/>
              <a:cs typeface="ヒラギノ角ゴ Pro W3" charset="0"/>
            </a:endParaRPr>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DE60B531-BD24-4942-B318-9859AFC8143A}" type="slidenum">
              <a:rPr lang="en-US" altLang="en-US">
                <a:solidFill>
                  <a:srgbClr val="000000"/>
                </a:solidFill>
              </a:rPr>
              <a:pPr>
                <a:spcBef>
                  <a:spcPct val="0"/>
                </a:spcBef>
              </a:pPr>
              <a:t>15</a:t>
            </a:fld>
            <a:endParaRPr lang="en-US" altLang="en-US">
              <a:solidFill>
                <a:srgbClr val="000000"/>
              </a:solidFill>
            </a:endParaRPr>
          </a:p>
        </p:txBody>
      </p:sp>
    </p:spTree>
    <p:extLst>
      <p:ext uri="{BB962C8B-B14F-4D97-AF65-F5344CB8AC3E}">
        <p14:creationId xmlns:p14="http://schemas.microsoft.com/office/powerpoint/2010/main" val="301109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ヒラギノ角ゴ Pro W3" charset="0"/>
                <a:cs typeface="ヒラギノ角ゴ Pro W3" charset="0"/>
              </a:rPr>
              <a:t>The Club Assessment Tool is getting a new look and a new name in Spring 2015.  </a:t>
            </a:r>
          </a:p>
          <a:p>
            <a:r>
              <a:rPr lang="en-US" altLang="en-US" smtClean="0">
                <a:latin typeface="Arial" panose="020B0604020202020204" pitchFamily="34" charset="0"/>
                <a:ea typeface="ヒラギノ角ゴ Pro W3" charset="0"/>
                <a:cs typeface="ヒラギノ角ゴ Pro W3" charset="0"/>
              </a:rPr>
              <a:t>Be on the lookout for it.</a:t>
            </a:r>
          </a:p>
          <a:p>
            <a:r>
              <a:rPr lang="en-US" altLang="en-US" smtClean="0">
                <a:latin typeface="Arial" panose="020B0604020202020204" pitchFamily="34" charset="0"/>
                <a:ea typeface="ヒラギノ角ゴ Pro W3" charset="0"/>
                <a:cs typeface="ヒラギノ角ゴ Pro W3" charset="0"/>
              </a:rPr>
              <a:t>But, the same concepts are included;</a:t>
            </a:r>
          </a:p>
          <a:p>
            <a:r>
              <a:rPr lang="en-US" altLang="en-US" smtClean="0">
                <a:latin typeface="Arial" panose="020B0604020202020204" pitchFamily="34" charset="0"/>
                <a:ea typeface="ヒラギノ角ゴ Pro W3" charset="0"/>
                <a:cs typeface="ヒラギノ角ゴ Pro W3" charset="0"/>
              </a:rPr>
              <a:t>•	Evaluate your club</a:t>
            </a:r>
          </a:p>
          <a:p>
            <a:r>
              <a:rPr lang="en-US" altLang="en-US" smtClean="0">
                <a:latin typeface="Arial" panose="020B0604020202020204" pitchFamily="34" charset="0"/>
                <a:ea typeface="ヒラギノ角ゴ Pro W3" charset="0"/>
                <a:cs typeface="ヒラギノ角ゴ Pro W3" charset="0"/>
              </a:rPr>
              <a:t>•	Identify your weaknesses and opportunities for improvement</a:t>
            </a:r>
          </a:p>
          <a:p>
            <a:r>
              <a:rPr lang="en-US" altLang="en-US" smtClean="0">
                <a:latin typeface="Arial" panose="020B0604020202020204" pitchFamily="34" charset="0"/>
                <a:ea typeface="ヒラギノ角ゴ Pro W3" charset="0"/>
                <a:cs typeface="ヒラギノ角ゴ Pro W3" charset="0"/>
              </a:rPr>
              <a:t>•	Get feedback—from members and community</a:t>
            </a:r>
          </a:p>
          <a:p>
            <a:r>
              <a:rPr lang="en-US" altLang="en-US" smtClean="0">
                <a:latin typeface="Arial" panose="020B0604020202020204" pitchFamily="34" charset="0"/>
                <a:ea typeface="ヒラギノ角ゴ Pro W3" charset="0"/>
                <a:cs typeface="ヒラギノ角ゴ Pro W3" charset="0"/>
              </a:rPr>
              <a:t>•	Discuss how to correct the weaknesses and take advantage of the opportunities</a:t>
            </a:r>
          </a:p>
          <a:p>
            <a:r>
              <a:rPr lang="en-US" altLang="en-US" smtClean="0">
                <a:latin typeface="Arial" panose="020B0604020202020204" pitchFamily="34" charset="0"/>
                <a:ea typeface="ヒラギノ角ゴ Pro W3" charset="0"/>
                <a:cs typeface="ヒラギノ角ゴ Pro W3" charset="0"/>
              </a:rPr>
              <a:t>•	Implement a few key initiatives to address what you can change</a:t>
            </a:r>
          </a:p>
          <a:p>
            <a:r>
              <a:rPr lang="en-US" altLang="en-US" smtClean="0">
                <a:latin typeface="Arial" panose="020B0604020202020204" pitchFamily="34" charset="0"/>
                <a:ea typeface="ヒラギノ角ゴ Pro W3" charset="0"/>
                <a:cs typeface="ヒラギノ角ゴ Pro W3" charset="0"/>
              </a:rPr>
              <a:t>•	And monitor how it is going…check in regularly.</a:t>
            </a: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1863">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380F90DE-C6F2-4AE8-8AE6-E34F24615CD6}" type="slidenum">
              <a:rPr lang="en-US" altLang="en-US"/>
              <a:pPr>
                <a:spcBef>
                  <a:spcPct val="0"/>
                </a:spcBef>
              </a:pPr>
              <a:t>16</a:t>
            </a:fld>
            <a:endParaRPr lang="en-US" altLang="en-US"/>
          </a:p>
        </p:txBody>
      </p:sp>
    </p:spTree>
    <p:extLst>
      <p:ext uri="{BB962C8B-B14F-4D97-AF65-F5344CB8AC3E}">
        <p14:creationId xmlns:p14="http://schemas.microsoft.com/office/powerpoint/2010/main" val="3126107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961C1F22-72C1-4C11-8958-D065D3FA5641}" type="slidenum">
              <a:rPr lang="en-US" altLang="en-US"/>
              <a:pPr>
                <a:spcBef>
                  <a:spcPct val="0"/>
                </a:spcBef>
              </a:pPr>
              <a:t>17</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r>
              <a:rPr lang="en-US" altLang="en-US" sz="2400" smtClean="0">
                <a:latin typeface="Arial" panose="020B0604020202020204" pitchFamily="34" charset="0"/>
                <a:ea typeface="ヒラギノ角ゴ Pro W3" charset="0"/>
                <a:cs typeface="ヒラギノ角ゴ Pro W3" charset="0"/>
              </a:rPr>
              <a:t>STEVE: </a:t>
            </a:r>
          </a:p>
          <a:p>
            <a:pPr eaLnBrk="1" hangingPunct="1"/>
            <a:endParaRPr lang="en-US" altLang="en-US" sz="2400" smtClean="0">
              <a:latin typeface="Arial" panose="020B0604020202020204" pitchFamily="34" charset="0"/>
              <a:ea typeface="ヒラギノ角ゴ Pro W3" charset="0"/>
              <a:cs typeface="ヒラギノ角ゴ Pro W3" charset="0"/>
            </a:endParaRPr>
          </a:p>
          <a:p>
            <a:pPr eaLnBrk="1" hangingPunct="1"/>
            <a:r>
              <a:rPr lang="en-US" altLang="en-US" sz="2400" smtClean="0">
                <a:latin typeface="Arial" panose="020B0604020202020204" pitchFamily="34" charset="0"/>
                <a:ea typeface="ヒラギノ角ゴ Pro W3" charset="0"/>
                <a:cs typeface="ヒラギノ角ゴ Pro W3" charset="0"/>
              </a:rPr>
              <a:t>Club vision is a living management tool, it defines a shared commitment among those present.</a:t>
            </a:r>
          </a:p>
          <a:p>
            <a:pPr eaLnBrk="1" hangingPunct="1"/>
            <a:r>
              <a:rPr lang="en-US" altLang="en-US" sz="2400" smtClean="0">
                <a:latin typeface="Arial" panose="020B0604020202020204" pitchFamily="34" charset="0"/>
                <a:ea typeface="ヒラギノ角ゴ Pro W3" charset="0"/>
                <a:cs typeface="ヒラギノ角ゴ Pro W3" charset="0"/>
              </a:rPr>
              <a:t>Simply stated, as club and district leaders, our organization will benefit when clubs “see themselves not as they are but as they can become.”</a:t>
            </a:r>
          </a:p>
          <a:p>
            <a:pPr eaLnBrk="1" hangingPunct="1"/>
            <a:r>
              <a:rPr lang="en-US" altLang="en-US" sz="2400" smtClean="0">
                <a:latin typeface="Arial" panose="020B0604020202020204" pitchFamily="34" charset="0"/>
                <a:ea typeface="ヒラギノ角ゴ Pro W3" charset="0"/>
                <a:cs typeface="ヒラギノ角ゴ Pro W3" charset="0"/>
              </a:rPr>
              <a:t>Your resources are your people and your people need to be pulling in the same direction….</a:t>
            </a:r>
          </a:p>
          <a:p>
            <a:pPr eaLnBrk="1" hangingPunct="1"/>
            <a:endParaRPr lang="en-US" altLang="en-US" smtClean="0">
              <a:latin typeface="Times New Roman" panose="02020603050405020304" pitchFamily="18" charset="0"/>
              <a:ea typeface="ヒラギノ角ゴ Pro W3" charset="0"/>
              <a:cs typeface="ヒラギノ角ゴ Pro W3" charset="0"/>
            </a:endParaRPr>
          </a:p>
        </p:txBody>
      </p:sp>
    </p:spTree>
    <p:extLst>
      <p:ext uri="{BB962C8B-B14F-4D97-AF65-F5344CB8AC3E}">
        <p14:creationId xmlns:p14="http://schemas.microsoft.com/office/powerpoint/2010/main" val="2701728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DF271BEB-01CC-4C67-AA13-813427B24BE6}" type="slidenum">
              <a:rPr lang="en-US" altLang="en-US"/>
              <a:pPr>
                <a:spcBef>
                  <a:spcPct val="0"/>
                </a:spcBef>
              </a:pPr>
              <a:t>18</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eaLnBrk="1" hangingPunct="1"/>
            <a:r>
              <a:rPr lang="en-US" altLang="en-US" sz="1600" smtClean="0">
                <a:latin typeface="Arial" panose="020B0604020202020204" pitchFamily="34" charset="0"/>
                <a:ea typeface="ヒラギノ角ゴ Pro W3" charset="0"/>
                <a:cs typeface="ヒラギノ角ゴ Pro W3" charset="0"/>
              </a:rPr>
              <a:t>STEVE: </a:t>
            </a:r>
          </a:p>
          <a:p>
            <a:pPr eaLnBrk="1" hangingPunct="1"/>
            <a:endParaRPr lang="en-US" altLang="en-US" sz="1600" smtClean="0">
              <a:latin typeface="Arial" panose="020B0604020202020204" pitchFamily="34" charset="0"/>
              <a:ea typeface="ヒラギノ角ゴ Pro W3" charset="0"/>
              <a:cs typeface="ヒラギノ角ゴ Pro W3" charset="0"/>
            </a:endParaRPr>
          </a:p>
          <a:p>
            <a:pPr eaLnBrk="1" hangingPunct="1"/>
            <a:r>
              <a:rPr lang="en-US" altLang="en-US" sz="1600" smtClean="0">
                <a:latin typeface="Arial" panose="020B0604020202020204" pitchFamily="34" charset="0"/>
                <a:ea typeface="ヒラギノ角ゴ Pro W3" charset="0"/>
                <a:cs typeface="ヒラギノ角ゴ Pro W3" charset="0"/>
              </a:rPr>
              <a:t>Continuity from year to year in our programs and services is what makes our organization strong. This stair step of leadership represents more than just “your” year it represents all that came before you and the legacy that follows. This is about </a:t>
            </a:r>
            <a:r>
              <a:rPr lang="en-US" altLang="en-US" sz="1600" b="1" u="sng" smtClean="0">
                <a:latin typeface="Arial" panose="020B0604020202020204" pitchFamily="34" charset="0"/>
                <a:ea typeface="ヒラギノ角ゴ Pro W3" charset="0"/>
                <a:cs typeface="ヒラギノ角ゴ Pro W3" charset="0"/>
              </a:rPr>
              <a:t>YOUR leadership toward Club Planning.</a:t>
            </a:r>
          </a:p>
          <a:p>
            <a:pPr eaLnBrk="1" hangingPunct="1"/>
            <a:r>
              <a:rPr lang="en-US" altLang="en-US" sz="1600" smtClean="0">
                <a:latin typeface="Arial" panose="020B0604020202020204" pitchFamily="34" charset="0"/>
                <a:ea typeface="ヒラギノ角ゴ Pro W3" charset="0"/>
                <a:cs typeface="ヒラギノ角ゴ Pro W3" charset="0"/>
              </a:rPr>
              <a:t>You want clubs to capitalize on their unique history, to develop during this year, and to anticipate the future. </a:t>
            </a:r>
          </a:p>
          <a:p>
            <a:pPr eaLnBrk="1" hangingPunct="1"/>
            <a:r>
              <a:rPr lang="en-US" altLang="en-US" sz="1600" smtClean="0">
                <a:latin typeface="Arial" panose="020B0604020202020204" pitchFamily="34" charset="0"/>
                <a:ea typeface="ヒラギノ角ゴ Pro W3" charset="0"/>
                <a:cs typeface="ヒラギノ角ゴ Pro W3" charset="0"/>
              </a:rPr>
              <a:t>When clubs internalize this “staircase,” club presidents realize they don’t have to “do it all in their year.” The implementation of specific visions will often exceed the 12 months they are in office. They can be comfortable in knowing they have ascended another step on the staircase that built on the past, emphasized the present, and was a precursor of the future.</a:t>
            </a:r>
          </a:p>
          <a:p>
            <a:pPr eaLnBrk="1" hangingPunct="1"/>
            <a:endParaRPr lang="en-US" altLang="en-US" smtClean="0">
              <a:latin typeface="Times New Roman" panose="02020603050405020304" pitchFamily="18" charset="0"/>
              <a:ea typeface="ヒラギノ角ゴ Pro W3" charset="0"/>
              <a:cs typeface="ヒラギノ角ゴ Pro W3" charset="0"/>
            </a:endParaRPr>
          </a:p>
        </p:txBody>
      </p:sp>
    </p:spTree>
    <p:extLst>
      <p:ext uri="{BB962C8B-B14F-4D97-AF65-F5344CB8AC3E}">
        <p14:creationId xmlns:p14="http://schemas.microsoft.com/office/powerpoint/2010/main" val="1304223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930275">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930275"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8F25BCD0-F034-4707-9418-B2679ED285A1}" type="slidenum">
              <a:rPr lang="en-US" altLang="en-US"/>
              <a:pPr>
                <a:spcBef>
                  <a:spcPct val="0"/>
                </a:spcBef>
              </a:pPr>
              <a:t>19</a:t>
            </a:fld>
            <a:endParaRPr lang="en-US" altLang="en-U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r>
              <a:rPr lang="en-US" altLang="en-US" smtClean="0">
                <a:latin typeface="Arial" panose="020B0604020202020204" pitchFamily="34" charset="0"/>
                <a:ea typeface="ヒラギノ角ゴ Pro W3" charset="0"/>
                <a:cs typeface="ヒラギノ角ゴ Pro W3" charset="0"/>
              </a:rPr>
              <a:t>STEVE: </a:t>
            </a:r>
          </a:p>
          <a:p>
            <a:pPr eaLnBrk="1" hangingPunct="1"/>
            <a:endParaRPr lang="en-US" altLang="en-US" smtClean="0">
              <a:latin typeface="Arial" panose="020B0604020202020204" pitchFamily="34" charset="0"/>
              <a:ea typeface="ヒラギノ角ゴ Pro W3" charset="0"/>
              <a:cs typeface="ヒラギノ角ゴ Pro W3" charset="0"/>
            </a:endParaRPr>
          </a:p>
          <a:p>
            <a:pPr eaLnBrk="1" hangingPunct="1"/>
            <a:r>
              <a:rPr lang="en-US" altLang="en-US" smtClean="0">
                <a:latin typeface="Arial" panose="020B0604020202020204" pitchFamily="34" charset="0"/>
                <a:ea typeface="ヒラギノ角ゴ Pro W3" charset="0"/>
                <a:cs typeface="ヒラギノ角ゴ Pro W3" charset="0"/>
              </a:rPr>
              <a:t>An element of Strategic focus and thinking related to the Strategic Plan… a reference of tie back to the RI Strategic Plan.</a:t>
            </a:r>
          </a:p>
          <a:p>
            <a:pPr eaLnBrk="1" hangingPunct="1">
              <a:lnSpc>
                <a:spcPct val="90000"/>
              </a:lnSpc>
            </a:pPr>
            <a:r>
              <a:rPr lang="en-US" altLang="en-US" smtClean="0">
                <a:latin typeface="Arial" panose="020B0604020202020204" pitchFamily="34" charset="0"/>
                <a:ea typeface="ヒラギノ角ゴ Pro W3" charset="0"/>
                <a:cs typeface="ヒラギノ角ゴ Pro W3" charset="0"/>
              </a:rPr>
              <a:t>The Board has agreed to simplify the strategies into three specific priorities effective 1 July 2010. The Board reaffirmed these priorities in June 2013:</a:t>
            </a:r>
          </a:p>
          <a:p>
            <a:pPr eaLnBrk="1" hangingPunct="1">
              <a:lnSpc>
                <a:spcPct val="90000"/>
              </a:lnSpc>
              <a:buFontTx/>
              <a:buChar char="•"/>
            </a:pPr>
            <a:r>
              <a:rPr lang="en-US" altLang="en-US" smtClean="0">
                <a:latin typeface="Arial" panose="020B0604020202020204" pitchFamily="34" charset="0"/>
                <a:ea typeface="ヒラギノ角ゴ Pro W3" charset="0"/>
                <a:cs typeface="ヒラギノ角ゴ Pro W3" charset="0"/>
              </a:rPr>
              <a:t>Focus RI’s activities on supporting, strengthening, and developing clubs to fulfill Rotary’s mission. Clearly, membership grows from strong and viable clubs, and the appeal of Rotary continues to lie in Rotary service and </a:t>
            </a:r>
            <a:r>
              <a:rPr lang="en-US" altLang="en-US" b="1" u="sng" smtClean="0">
                <a:latin typeface="Arial" panose="020B0604020202020204" pitchFamily="34" charset="0"/>
                <a:ea typeface="ヒラギノ角ゴ Pro W3" charset="0"/>
                <a:cs typeface="ヒラギノ角ゴ Pro W3" charset="0"/>
              </a:rPr>
              <a:t>networking</a:t>
            </a:r>
            <a:r>
              <a:rPr lang="en-US" altLang="en-US" smtClean="0">
                <a:latin typeface="Arial" panose="020B0604020202020204" pitchFamily="34" charset="0"/>
                <a:ea typeface="ヒラギノ角ゴ Pro W3" charset="0"/>
                <a:cs typeface="ヒラギノ角ゴ Pro W3" charset="0"/>
              </a:rPr>
              <a:t> initiated through our clubs. Rotary has to promote the benefits of the “NETWORK”</a:t>
            </a:r>
          </a:p>
          <a:p>
            <a:pPr eaLnBrk="1" hangingPunct="1">
              <a:lnSpc>
                <a:spcPct val="90000"/>
              </a:lnSpc>
              <a:buFontTx/>
              <a:buChar char="•"/>
            </a:pPr>
            <a:r>
              <a:rPr lang="en-US" altLang="en-US" smtClean="0">
                <a:latin typeface="Arial" panose="020B0604020202020204" pitchFamily="34" charset="0"/>
                <a:ea typeface="ヒラギノ角ゴ Pro W3" charset="0"/>
                <a:cs typeface="ヒラギノ角ゴ Pro W3" charset="0"/>
              </a:rPr>
              <a:t>Align RI and TRF’s program focus with the most popular humanitarian service interests of Rotarians. Polio eradication remains the clear humanitarian priority. It was evident from the surveys and research that Rotarians demanded focus from RI to support clubs’ service efforts in other key humanitarian projects. The RI Strategic Planning Committee and Board agreed that focus on the Rotary Foundation’s six areas of focus and youth and young adults should yield significant outcomes with focused approaches. In addition, it aligns with what Rotarians already identify as their primary humanitarian service interests. </a:t>
            </a:r>
          </a:p>
          <a:p>
            <a:pPr eaLnBrk="1" hangingPunct="1">
              <a:lnSpc>
                <a:spcPct val="90000"/>
              </a:lnSpc>
              <a:buFontTx/>
              <a:buChar char="•"/>
            </a:pPr>
            <a:r>
              <a:rPr lang="en-US" altLang="en-US" smtClean="0">
                <a:latin typeface="Arial" panose="020B0604020202020204" pitchFamily="34" charset="0"/>
                <a:ea typeface="ヒラギノ角ゴ Pro W3" charset="0"/>
                <a:cs typeface="ヒラギノ角ゴ Pro W3" charset="0"/>
              </a:rPr>
              <a:t>Portray a clear message to the world about Rotary’s actions and successes both locally and internationally. Unifying our brand image is a big challenge globally.</a:t>
            </a:r>
          </a:p>
          <a:p>
            <a:pPr eaLnBrk="1" hangingPunct="1">
              <a:lnSpc>
                <a:spcPct val="90000"/>
              </a:lnSpc>
            </a:pPr>
            <a:r>
              <a:rPr lang="en-US" altLang="en-US" b="1" i="1" smtClean="0">
                <a:latin typeface="Arial" panose="020B0604020202020204" pitchFamily="34" charset="0"/>
                <a:ea typeface="ヒラギノ角ゴ Pro W3" charset="0"/>
                <a:cs typeface="ヒラギノ角ゴ Pro W3" charset="0"/>
              </a:rPr>
              <a:t>&lt;TRF’s six areas of focus are: peace and conflict prevention/resolution, disease prevention and treatment, water and sanitation, maternal and child health, basic education and literacy, and economic and community devel.</a:t>
            </a:r>
          </a:p>
          <a:p>
            <a:pPr eaLnBrk="1" hangingPunct="1">
              <a:lnSpc>
                <a:spcPct val="90000"/>
              </a:lnSpc>
            </a:pPr>
            <a:endParaRPr lang="en-US" altLang="en-US" smtClean="0">
              <a:latin typeface="Arial" panose="020B0604020202020204" pitchFamily="34" charset="0"/>
              <a:ea typeface="ヒラギノ角ゴ Pro W3" charset="0"/>
              <a:cs typeface="ヒラギノ角ゴ Pro W3" charset="0"/>
            </a:endParaRPr>
          </a:p>
          <a:p>
            <a:pPr eaLnBrk="1" hangingPunct="1"/>
            <a:endParaRPr lang="en-US" altLang="en-US" smtClean="0">
              <a:latin typeface="Arial" panose="020B0604020202020204" pitchFamily="34" charset="0"/>
              <a:ea typeface="ヒラギノ角ゴ Pro W3" charset="0"/>
              <a:cs typeface="ヒラギノ角ゴ Pro W3" charset="0"/>
            </a:endParaRPr>
          </a:p>
        </p:txBody>
      </p:sp>
    </p:spTree>
    <p:extLst>
      <p:ext uri="{BB962C8B-B14F-4D97-AF65-F5344CB8AC3E}">
        <p14:creationId xmlns:p14="http://schemas.microsoft.com/office/powerpoint/2010/main" val="2815268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65138">
              <a:spcBef>
                <a:spcPct val="30000"/>
              </a:spcBef>
              <a:defRPr sz="1200">
                <a:solidFill>
                  <a:schemeClr val="tx1"/>
                </a:solidFill>
                <a:latin typeface="Arial" panose="020B0604020202020204" pitchFamily="34" charset="0"/>
                <a:ea typeface="ヒラギノ角ゴ Pro W3" charset="0"/>
                <a:cs typeface="ヒラギノ角ゴ Pro W3" charset="0"/>
              </a:defRPr>
            </a:lvl1pPr>
            <a:lvl2pPr marL="742950" indent="-285750" defTabSz="465138">
              <a:spcBef>
                <a:spcPct val="30000"/>
              </a:spcBef>
              <a:defRPr sz="1200">
                <a:solidFill>
                  <a:schemeClr val="tx1"/>
                </a:solidFill>
                <a:latin typeface="Arial" panose="020B0604020202020204" pitchFamily="34" charset="0"/>
                <a:ea typeface="ヒラギノ角ゴ Pro W3" charset="0"/>
                <a:cs typeface="ヒラギノ角ゴ Pro W3" charset="0"/>
              </a:defRPr>
            </a:lvl2pPr>
            <a:lvl3pPr marL="1143000" indent="-228600" defTabSz="465138">
              <a:spcBef>
                <a:spcPct val="30000"/>
              </a:spcBef>
              <a:defRPr sz="1200">
                <a:solidFill>
                  <a:schemeClr val="tx1"/>
                </a:solidFill>
                <a:latin typeface="Arial" panose="020B0604020202020204" pitchFamily="34" charset="0"/>
                <a:ea typeface="ヒラギノ角ゴ Pro W3" charset="0"/>
                <a:cs typeface="ヒラギノ角ゴ Pro W3" charset="0"/>
              </a:defRPr>
            </a:lvl3pPr>
            <a:lvl4pPr marL="1600200" indent="-228600" defTabSz="465138">
              <a:spcBef>
                <a:spcPct val="30000"/>
              </a:spcBef>
              <a:defRPr sz="1200">
                <a:solidFill>
                  <a:schemeClr val="tx1"/>
                </a:solidFill>
                <a:latin typeface="Arial" panose="020B0604020202020204" pitchFamily="34" charset="0"/>
                <a:ea typeface="ヒラギノ角ゴ Pro W3" charset="0"/>
                <a:cs typeface="ヒラギノ角ゴ Pro W3" charset="0"/>
              </a:defRPr>
            </a:lvl4pPr>
            <a:lvl5pPr marL="2057400" indent="-228600" defTabSz="465138">
              <a:spcBef>
                <a:spcPct val="30000"/>
              </a:spcBef>
              <a:defRPr sz="1200">
                <a:solidFill>
                  <a:schemeClr val="tx1"/>
                </a:solidFill>
                <a:latin typeface="Arial" panose="020B0604020202020204" pitchFamily="34" charset="0"/>
                <a:ea typeface="ヒラギノ角ゴ Pro W3" charset="0"/>
                <a:cs typeface="ヒラギノ角ゴ Pro W3" charset="0"/>
              </a:defRPr>
            </a:lvl5pPr>
            <a:lvl6pPr marL="2514600" indent="-228600" defTabSz="465138"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6pPr>
            <a:lvl7pPr marL="2971800" indent="-228600" defTabSz="465138"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7pPr>
            <a:lvl8pPr marL="3429000" indent="-228600" defTabSz="465138"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8pPr>
            <a:lvl9pPr marL="3886200" indent="-228600" defTabSz="465138" eaLnBrk="0" fontAlgn="base" hangingPunct="0">
              <a:spcBef>
                <a:spcPct val="30000"/>
              </a:spcBef>
              <a:spcAft>
                <a:spcPct val="0"/>
              </a:spcAft>
              <a:defRPr sz="1200">
                <a:solidFill>
                  <a:schemeClr val="tx1"/>
                </a:solidFill>
                <a:latin typeface="Arial" panose="020B0604020202020204" pitchFamily="34" charset="0"/>
                <a:ea typeface="ヒラギノ角ゴ Pro W3" charset="0"/>
                <a:cs typeface="ヒラギノ角ゴ Pro W3" charset="0"/>
              </a:defRPr>
            </a:lvl9pPr>
          </a:lstStyle>
          <a:p>
            <a:pPr>
              <a:spcBef>
                <a:spcPct val="0"/>
              </a:spcBef>
            </a:pPr>
            <a:fld id="{F4EC4035-8B67-491C-A9F4-142C73E90359}" type="slidenum">
              <a:rPr lang="en-US" altLang="en-US">
                <a:latin typeface="Calibri" panose="020F0502020204030204" pitchFamily="34" charset="0"/>
                <a:ea typeface="MS PGothic" panose="020B0600070205080204" pitchFamily="34" charset="-128"/>
              </a:rPr>
              <a:pPr>
                <a:spcBef>
                  <a:spcPct val="0"/>
                </a:spcBef>
              </a:pPr>
              <a:t>20</a:t>
            </a:fld>
            <a:endParaRPr lang="en-US" altLang="en-US">
              <a:latin typeface="Calibri" panose="020F0502020204030204" pitchFamily="34" charset="0"/>
              <a:ea typeface="MS PGothic" panose="020B0600070205080204" pitchFamily="34" charset="-128"/>
            </a:endParaRPr>
          </a:p>
        </p:txBody>
      </p:sp>
      <p:sp>
        <p:nvSpPr>
          <p:cNvPr id="86019" name="Rectangle 2"/>
          <p:cNvSpPr>
            <a:spLocks noGrp="1" noRot="1" noChangeAspect="1" noChangeArrowheads="1" noTextEdit="1"/>
          </p:cNvSpPr>
          <p:nvPr>
            <p:ph type="sldImg"/>
          </p:nvPr>
        </p:nvSpPr>
        <p:spPr>
          <a:xfrm>
            <a:off x="2155825" y="204788"/>
            <a:ext cx="3062288" cy="2298700"/>
          </a:xfrm>
          <a:ln/>
        </p:spPr>
      </p:sp>
      <p:sp>
        <p:nvSpPr>
          <p:cNvPr id="86020" name="Rectangle 3"/>
          <p:cNvSpPr>
            <a:spLocks noGrp="1" noChangeArrowheads="1"/>
          </p:cNvSpPr>
          <p:nvPr>
            <p:ph type="body" idx="1"/>
          </p:nvPr>
        </p:nvSpPr>
        <p:spPr>
          <a:xfrm>
            <a:off x="381000" y="2962275"/>
            <a:ext cx="6326188" cy="5999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32" tIns="46869" rIns="93732" bIns="46869"/>
          <a:lstStyle/>
          <a:p>
            <a:pPr eaLnBrk="1" hangingPunct="1"/>
            <a:r>
              <a:rPr lang="en-US" altLang="en-US" sz="2400" smtClean="0">
                <a:latin typeface="Arial" panose="020B0604020202020204" pitchFamily="34" charset="0"/>
                <a:ea typeface="ヒラギノ角ゴ Pro W3" charset="0"/>
                <a:cs typeface="ヒラギノ角ゴ Pro W3" charset="0"/>
              </a:rPr>
              <a:t>STEVE: </a:t>
            </a:r>
          </a:p>
          <a:p>
            <a:pPr eaLnBrk="1" hangingPunct="1"/>
            <a:endParaRPr lang="en-US" altLang="en-US" sz="2400" smtClean="0">
              <a:solidFill>
                <a:srgbClr val="000000"/>
              </a:solidFill>
              <a:latin typeface="Arial" panose="020B0604020202020204" pitchFamily="34" charset="0"/>
              <a:ea typeface="ヒラギノ角ゴ Pro W3" charset="0"/>
              <a:cs typeface="ヒラギノ角ゴ Pro W3" charset="0"/>
            </a:endParaRPr>
          </a:p>
          <a:p>
            <a:pPr eaLnBrk="1" hangingPunct="1"/>
            <a:r>
              <a:rPr lang="en-US" altLang="en-US" sz="2400" smtClean="0">
                <a:solidFill>
                  <a:srgbClr val="000000"/>
                </a:solidFill>
                <a:latin typeface="Arial" panose="020B0604020202020204" pitchFamily="34" charset="0"/>
                <a:ea typeface="ヒラギノ角ゴ Pro W3" charset="0"/>
                <a:cs typeface="ヒラギノ角ゴ Pro W3" charset="0"/>
              </a:rPr>
              <a:t>Successful organizations employ these steps to a solid action plan… The Vision To Plan Process starts out the cycle with solidifying a Club’s Vision and builds toward a long range plan that your club can put into Actions and Programs for a number of years. The clarity that will come from this process will provide the alignment within your club of activities and direction promoting membership strength in retention and growth.</a:t>
            </a:r>
          </a:p>
          <a:p>
            <a:pPr marL="715963" lvl="1" indent="-274638" eaLnBrk="1" hangingPunct="1">
              <a:buClr>
                <a:schemeClr val="tx1"/>
              </a:buClr>
            </a:pPr>
            <a:endParaRPr lang="en-US" altLang="en-US" sz="1300" smtClean="0">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171645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05573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1521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3730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94184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759273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4178270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65016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97654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976965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084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46448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004350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996724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612365"/>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8897366"/>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987265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865065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6929741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7048725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8012143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67297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normAutofit/>
          </a:bodyPr>
          <a:lstStyle>
            <a:lvl1pPr algn="l">
              <a:defRPr sz="4800" b="1" cap="all" baseline="0">
                <a:solidFill>
                  <a:srgbClr val="00246C"/>
                </a:solidFill>
                <a:latin typeface="Arial Narrow"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B2A6E743-B8DC-438E-9ED6-16C07FA49081}" type="datetimeFigureOut">
              <a:rPr lang="en-US"/>
              <a:pPr>
                <a:defRPr/>
              </a:pPr>
              <a:t>11/26/2014</a:t>
            </a:fld>
            <a:endParaRPr lang="en-US" dirty="0"/>
          </a:p>
        </p:txBody>
      </p:sp>
      <p:sp>
        <p:nvSpPr>
          <p:cNvPr id="5" name="Slide Number Placeholder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607121D-4D96-486C-B97C-FDF22B8E3D5C}" type="slidenum">
              <a:rPr lang="en-US" altLang="en-US"/>
              <a:pPr>
                <a:defRPr/>
              </a:pPr>
              <a:t>‹#›</a:t>
            </a:fld>
            <a:endParaRPr lang="en-US" altLang="en-US"/>
          </a:p>
        </p:txBody>
      </p:sp>
    </p:spTree>
    <p:extLst>
      <p:ext uri="{BB962C8B-B14F-4D97-AF65-F5344CB8AC3E}">
        <p14:creationId xmlns:p14="http://schemas.microsoft.com/office/powerpoint/2010/main" val="331933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047001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cap="all" baseline="0">
                <a:solidFill>
                  <a:srgbClr val="00246C"/>
                </a:solidFill>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Georgia" pitchFamily="18" charset="0"/>
                <a:cs typeface="Arial" pitchFamily="34" charset="0"/>
              </a:defRPr>
            </a:lvl1pPr>
            <a:lvl2pPr>
              <a:defRPr>
                <a:latin typeface="Georgia" pitchFamily="18" charset="0"/>
                <a:cs typeface="Arial" pitchFamily="34" charset="0"/>
              </a:defRPr>
            </a:lvl2pPr>
            <a:lvl3pPr>
              <a:defRPr>
                <a:latin typeface="Georgia" pitchFamily="18" charset="0"/>
                <a:cs typeface="Arial" pitchFamily="34" charset="0"/>
              </a:defRPr>
            </a:lvl3pPr>
            <a:lvl4pPr>
              <a:defRPr>
                <a:latin typeface="Georgia" pitchFamily="18" charset="0"/>
                <a:cs typeface="Arial" pitchFamily="34" charset="0"/>
              </a:defRPr>
            </a:lvl4pPr>
            <a:lvl5pPr>
              <a:defRPr>
                <a:latin typeface="Georgia" pitchFamily="18"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A53C71DB-7C73-44CE-8674-799806E929D9}" type="datetimeFigureOut">
              <a:rPr lang="en-US"/>
              <a:pPr>
                <a:defRPr/>
              </a:pPr>
              <a:t>11/26/2014</a:t>
            </a:fld>
            <a:endParaRPr lang="en-US" dirty="0"/>
          </a:p>
        </p:txBody>
      </p:sp>
      <p:sp>
        <p:nvSpPr>
          <p:cNvPr id="5" name="Slide Number Placeholder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0091BCB-5A8F-4B79-89C3-79E57DB0E9B8}" type="slidenum">
              <a:rPr lang="en-US" altLang="en-US"/>
              <a:pPr>
                <a:defRPr/>
              </a:pPr>
              <a:t>‹#›</a:t>
            </a:fld>
            <a:endParaRPr lang="en-US" altLang="en-US"/>
          </a:p>
        </p:txBody>
      </p:sp>
    </p:spTree>
    <p:extLst>
      <p:ext uri="{BB962C8B-B14F-4D97-AF65-F5344CB8AC3E}">
        <p14:creationId xmlns:p14="http://schemas.microsoft.com/office/powerpoint/2010/main" val="38961939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762000"/>
            <a:ext cx="7772400" cy="1362075"/>
          </a:xfrm>
          <a:prstGeom prst="rect">
            <a:avLst/>
          </a:prstGeom>
        </p:spPr>
        <p:txBody>
          <a:bodyPr anchor="t"/>
          <a:lstStyle>
            <a:lvl1pPr algn="l">
              <a:defRPr sz="4000" b="1" cap="all" baseline="0">
                <a:solidFill>
                  <a:srgbClr val="00246C"/>
                </a:solidFill>
                <a:latin typeface="Arial Narrow"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124075"/>
            <a:ext cx="7772400" cy="1500187"/>
          </a:xfrm>
          <a:prstGeom prst="rect">
            <a:avLst/>
          </a:prstGeom>
        </p:spPr>
        <p:txBody>
          <a:bodyPr anchor="b"/>
          <a:lstStyle>
            <a:lvl1pPr marL="0" indent="0">
              <a:buNone/>
              <a:defRPr sz="2000">
                <a:latin typeface="Georgia" pitchFamily="18"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xfrm>
            <a:off x="457200" y="6356350"/>
            <a:ext cx="2133600" cy="365125"/>
          </a:xfrm>
          <a:prstGeom prst="rect">
            <a:avLst/>
          </a:prstGeom>
        </p:spPr>
        <p:txBody>
          <a:bodyPr/>
          <a:lstStyle>
            <a:lvl1pPr eaLnBrk="1" hangingPunct="1">
              <a:defRPr>
                <a:latin typeface="Georgia" pitchFamily="18" charset="0"/>
              </a:defRPr>
            </a:lvl1pPr>
          </a:lstStyle>
          <a:p>
            <a:pPr>
              <a:defRPr/>
            </a:pPr>
            <a:endParaRPr lang="en-US"/>
          </a:p>
        </p:txBody>
      </p:sp>
      <p:sp>
        <p:nvSpPr>
          <p:cNvPr id="5" name="Rectangle 6"/>
          <p:cNvSpPr>
            <a:spLocks noGrp="1" noChangeArrowheads="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Georgia" panose="02040502050405020303" pitchFamily="18" charset="0"/>
              </a:defRPr>
            </a:lvl1pPr>
          </a:lstStyle>
          <a:p>
            <a:pPr>
              <a:defRPr/>
            </a:pPr>
            <a:fld id="{D3998A1A-0B22-4CB2-B8EB-A24E756C04A0}" type="slidenum">
              <a:rPr lang="en-US" altLang="en-US"/>
              <a:pPr>
                <a:defRPr/>
              </a:pPr>
              <a:t>‹#›</a:t>
            </a:fld>
            <a:endParaRPr lang="en-US" altLang="en-US"/>
          </a:p>
        </p:txBody>
      </p:sp>
    </p:spTree>
    <p:extLst>
      <p:ext uri="{BB962C8B-B14F-4D97-AF65-F5344CB8AC3E}">
        <p14:creationId xmlns:p14="http://schemas.microsoft.com/office/powerpoint/2010/main" val="25034287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cap="all" baseline="0">
                <a:latin typeface="Arial Narrow" pitchFamily="34" charset="0"/>
              </a:defRPr>
            </a:lvl1pPr>
          </a:lstStyle>
          <a:p>
            <a:r>
              <a:rPr lang="en-US" dirty="0" smtClean="0"/>
              <a:t>Click to edit Master title style</a:t>
            </a:r>
            <a:endParaRPr lang="en-US" dirty="0"/>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599D7A21-8DB9-4784-A8FD-26A481415AE0}" type="datetimeFigureOut">
              <a:rPr lang="en-US"/>
              <a:pPr>
                <a:defRPr/>
              </a:pPr>
              <a:t>11/26/2014</a:t>
            </a:fld>
            <a:endParaRPr lang="en-US" dirty="0"/>
          </a:p>
        </p:txBody>
      </p:sp>
      <p:sp>
        <p:nvSpPr>
          <p:cNvPr id="4" name="Slide Number Placeholder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3234212-935D-4361-9D8D-F10523D11685}" type="slidenum">
              <a:rPr lang="en-US" altLang="en-US"/>
              <a:pPr>
                <a:defRPr/>
              </a:pPr>
              <a:t>‹#›</a:t>
            </a:fld>
            <a:endParaRPr lang="en-US" altLang="en-US"/>
          </a:p>
        </p:txBody>
      </p:sp>
    </p:spTree>
    <p:extLst>
      <p:ext uri="{BB962C8B-B14F-4D97-AF65-F5344CB8AC3E}">
        <p14:creationId xmlns:p14="http://schemas.microsoft.com/office/powerpoint/2010/main" val="4281573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cap="all" baseline="0">
                <a:latin typeface="Arial Narrow"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pitchFamily="18" charset="0"/>
                <a:cs typeface="Arial" pitchFamily="34" charset="0"/>
              </a:defRPr>
            </a:lvl1pPr>
            <a:lvl2pPr>
              <a:defRPr sz="2400">
                <a:latin typeface="Georgia" pitchFamily="18" charset="0"/>
                <a:cs typeface="Arial" pitchFamily="34" charset="0"/>
              </a:defRPr>
            </a:lvl2pPr>
            <a:lvl3pPr>
              <a:defRPr sz="2000">
                <a:latin typeface="Georgia" pitchFamily="18" charset="0"/>
                <a:cs typeface="Arial" pitchFamily="34" charset="0"/>
              </a:defRPr>
            </a:lvl3pPr>
            <a:lvl4pPr>
              <a:defRPr sz="1800">
                <a:latin typeface="Georgia" pitchFamily="18" charset="0"/>
                <a:cs typeface="Arial" pitchFamily="34" charset="0"/>
              </a:defRPr>
            </a:lvl4pPr>
            <a:lvl5pPr>
              <a:defRPr sz="1800">
                <a:latin typeface="Georgia" pitchFamily="18"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pitchFamily="18" charset="0"/>
                <a:cs typeface="Arial" pitchFamily="34" charset="0"/>
              </a:defRPr>
            </a:lvl1pPr>
            <a:lvl2pPr>
              <a:defRPr sz="2400">
                <a:latin typeface="Georgia" pitchFamily="18" charset="0"/>
                <a:cs typeface="Arial" pitchFamily="34" charset="0"/>
              </a:defRPr>
            </a:lvl2pPr>
            <a:lvl3pPr>
              <a:defRPr sz="2000">
                <a:latin typeface="Georgia" pitchFamily="18" charset="0"/>
                <a:cs typeface="Arial" pitchFamily="34" charset="0"/>
              </a:defRPr>
            </a:lvl3pPr>
            <a:lvl4pPr>
              <a:defRPr sz="1800">
                <a:latin typeface="Georgia" pitchFamily="18" charset="0"/>
                <a:cs typeface="Arial" pitchFamily="34" charset="0"/>
              </a:defRPr>
            </a:lvl4pPr>
            <a:lvl5pPr>
              <a:defRPr sz="1800">
                <a:latin typeface="Georgia" pitchFamily="18"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hangingPunct="1">
              <a:defRPr/>
            </a:lvl1pPr>
          </a:lstStyle>
          <a:p>
            <a:pPr>
              <a:defRPr/>
            </a:pPr>
            <a:fld id="{B5E5BF65-E7D9-42FC-A250-1520D866CEE5}" type="datetimeFigureOut">
              <a:rPr lang="en-US"/>
              <a:pPr>
                <a:defRPr/>
              </a:pPr>
              <a:t>11/26/2014</a:t>
            </a:fld>
            <a:endParaRPr lang="en-US" dirty="0"/>
          </a:p>
        </p:txBody>
      </p:sp>
      <p:sp>
        <p:nvSpPr>
          <p:cNvPr id="6" name="Slide Number Placeholder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DF5FF5F-2BEF-40DD-8F5F-D134E3F92C12}" type="slidenum">
              <a:rPr lang="en-US" altLang="en-US"/>
              <a:pPr>
                <a:defRPr/>
              </a:pPr>
              <a:t>‹#›</a:t>
            </a:fld>
            <a:endParaRPr lang="en-US" altLang="en-US"/>
          </a:p>
        </p:txBody>
      </p:sp>
    </p:spTree>
    <p:extLst>
      <p:ext uri="{BB962C8B-B14F-4D97-AF65-F5344CB8AC3E}">
        <p14:creationId xmlns:p14="http://schemas.microsoft.com/office/powerpoint/2010/main" val="2474338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887109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52459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C0AAF7A-2446-4867-912A-5C28E1CCE343}" type="datetimeFigureOut">
              <a:rPr lang="en-US"/>
              <a:pPr>
                <a:defRPr/>
              </a:pPr>
              <a:t>11/26/2014</a:t>
            </a:fld>
            <a:endParaRPr lang="en-US"/>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1CE2B4D-2A1F-4120-8613-C26AED505184}" type="slidenum">
              <a:rPr lang="en-US"/>
              <a:pPr>
                <a:defRPr/>
              </a:pPr>
              <a:t>‹#›</a:t>
            </a:fld>
            <a:endParaRPr lang="en-US"/>
          </a:p>
        </p:txBody>
      </p:sp>
    </p:spTree>
    <p:extLst>
      <p:ext uri="{BB962C8B-B14F-4D97-AF65-F5344CB8AC3E}">
        <p14:creationId xmlns:p14="http://schemas.microsoft.com/office/powerpoint/2010/main" val="2297159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DB8492E-404F-48A8-A476-E5DC73168AC2}" type="datetimeFigureOut">
              <a:rPr lang="en-US"/>
              <a:pPr>
                <a:defRPr/>
              </a:pPr>
              <a:t>11/26/2014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121DF14-ABC1-4309-B7CB-5C3CA45E7BAD}" type="slidenum">
              <a:rPr lang="en-US"/>
              <a:pPr>
                <a:defRPr/>
              </a:pPr>
              <a:t>‹#›</a:t>
            </a:fld>
            <a:endParaRPr lang="en-US"/>
          </a:p>
        </p:txBody>
      </p:sp>
    </p:spTree>
    <p:extLst>
      <p:ext uri="{BB962C8B-B14F-4D97-AF65-F5344CB8AC3E}">
        <p14:creationId xmlns:p14="http://schemas.microsoft.com/office/powerpoint/2010/main" val="14530458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51134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defRPr/>
            </a:pPr>
            <a:endParaRPr lang="en-US" altLang="en-US" smtClean="0">
              <a:solidFill>
                <a:srgbClr val="FFFFFF"/>
              </a:solidFill>
              <a:latin typeface="Calibri" panose="020F0502020204030204"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64919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3.png"/><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27"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49844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6" r:id="rId6"/>
    <p:sldLayoutId id="2147483695"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eaLnBrk="0" hangingPunct="0">
              <a:defRPr sz="2400">
                <a:solidFill>
                  <a:schemeClr val="tx1"/>
                </a:solidFill>
                <a:latin typeface="Arial" panose="020B0604020202020204" pitchFamily="34" charset="0"/>
                <a:ea typeface="ヒラギノ角ゴ Pro W3" pitchFamily="-84" charset="-128"/>
              </a:defRPr>
            </a:lvl1pPr>
            <a:lvl2pPr marL="742950" indent="-285750" eaLnBrk="0" hangingPunct="0">
              <a:defRPr sz="2400">
                <a:solidFill>
                  <a:schemeClr val="tx1"/>
                </a:solidFill>
                <a:latin typeface="Arial" panose="020B0604020202020204" pitchFamily="34" charset="0"/>
                <a:ea typeface="ヒラギノ角ゴ Pro W3" pitchFamily="-84" charset="-128"/>
              </a:defRPr>
            </a:lvl2pPr>
            <a:lvl3pPr marL="1143000" indent="-228600" eaLnBrk="0" hangingPunct="0">
              <a:defRPr sz="2400">
                <a:solidFill>
                  <a:schemeClr val="tx1"/>
                </a:solidFill>
                <a:latin typeface="Arial" panose="020B0604020202020204" pitchFamily="34" charset="0"/>
                <a:ea typeface="ヒラギノ角ゴ Pro W3" pitchFamily="-84" charset="-128"/>
              </a:defRPr>
            </a:lvl3pPr>
            <a:lvl4pPr marL="1600200" indent="-228600" eaLnBrk="0" hangingPunct="0">
              <a:defRPr sz="2400">
                <a:solidFill>
                  <a:schemeClr val="tx1"/>
                </a:solidFill>
                <a:latin typeface="Arial" panose="020B0604020202020204" pitchFamily="34" charset="0"/>
                <a:ea typeface="ヒラギノ角ゴ Pro W3" pitchFamily="-84" charset="-128"/>
              </a:defRPr>
            </a:lvl4pPr>
            <a:lvl5pPr marL="2057400" indent="-228600" eaLnBrk="0" hangingPunct="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r">
              <a:defRPr/>
            </a:pPr>
            <a:r>
              <a:rPr lang="en-US" altLang="en-US" sz="900" dirty="0" smtClean="0">
                <a:solidFill>
                  <a:srgbClr val="BCBDC0"/>
                </a:solidFill>
                <a:latin typeface="Arial Narrow" panose="020B0606020202030204" pitchFamily="34" charset="0"/>
              </a:rPr>
              <a:t>Rotary Club of Nashoba Valley  |  </a:t>
            </a:r>
            <a:fld id="{40820258-3C08-49C8-B6FD-9DD9F266AB8C}" type="slidenum">
              <a:rPr lang="en-US" altLang="en-US" sz="900" smtClean="0">
                <a:solidFill>
                  <a:srgbClr val="BCBDC0"/>
                </a:solidFill>
                <a:latin typeface="Arial Narrow" panose="020B0606020202030204" pitchFamily="34" charset="0"/>
              </a:rPr>
              <a:pPr algn="r">
                <a:defRPr/>
              </a:pPr>
              <a:t>‹#›</a:t>
            </a:fld>
            <a:r>
              <a:rPr lang="en-US" altLang="en-US" sz="900" dirty="0" smtClean="0">
                <a:solidFill>
                  <a:srgbClr val="BCBDC0"/>
                </a:solidFill>
                <a:latin typeface="Arial Narrow" panose="020B0606020202030204" pitchFamily="34" charset="0"/>
              </a:rPr>
              <a:t>  </a:t>
            </a:r>
            <a:endParaRPr lang="en-US" altLang="en-US" sz="900" dirty="0" smtClean="0">
              <a:solidFill>
                <a:srgbClr val="958D85"/>
              </a:solidFill>
              <a:latin typeface="Arial Narrow" panose="020B0606020202030204" pitchFamily="34" charset="0"/>
            </a:endParaRPr>
          </a:p>
        </p:txBody>
      </p:sp>
      <p:pic>
        <p:nvPicPr>
          <p:cNvPr id="2051" name="Picture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602226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113"/>
          </a:xfrm>
          <a:prstGeom prst="rect">
            <a:avLst/>
          </a:prstGeom>
          <a:noFill/>
        </p:spPr>
        <p:txBody>
          <a:bodyPr lIns="0" tIns="0" rIns="0" bIns="0">
            <a:spAutoFit/>
          </a:bodyPr>
          <a:lstStyle>
            <a:lvl1pPr eaLnBrk="0" hangingPunct="0">
              <a:defRPr sz="2400">
                <a:solidFill>
                  <a:schemeClr val="tx1"/>
                </a:solidFill>
                <a:latin typeface="Arial" panose="020B0604020202020204" pitchFamily="34" charset="0"/>
                <a:ea typeface="ヒラギノ角ゴ Pro W3" pitchFamily="-84" charset="-128"/>
              </a:defRPr>
            </a:lvl1pPr>
            <a:lvl2pPr marL="742950" indent="-285750" eaLnBrk="0" hangingPunct="0">
              <a:defRPr sz="2400">
                <a:solidFill>
                  <a:schemeClr val="tx1"/>
                </a:solidFill>
                <a:latin typeface="Arial" panose="020B0604020202020204" pitchFamily="34" charset="0"/>
                <a:ea typeface="ヒラギノ角ゴ Pro W3" pitchFamily="-84" charset="-128"/>
              </a:defRPr>
            </a:lvl2pPr>
            <a:lvl3pPr marL="1143000" indent="-228600" eaLnBrk="0" hangingPunct="0">
              <a:defRPr sz="2400">
                <a:solidFill>
                  <a:schemeClr val="tx1"/>
                </a:solidFill>
                <a:latin typeface="Arial" panose="020B0604020202020204" pitchFamily="34" charset="0"/>
                <a:ea typeface="ヒラギノ角ゴ Pro W3" pitchFamily="-84" charset="-128"/>
              </a:defRPr>
            </a:lvl3pPr>
            <a:lvl4pPr marL="1600200" indent="-228600" eaLnBrk="0" hangingPunct="0">
              <a:defRPr sz="2400">
                <a:solidFill>
                  <a:schemeClr val="tx1"/>
                </a:solidFill>
                <a:latin typeface="Arial" panose="020B0604020202020204" pitchFamily="34" charset="0"/>
                <a:ea typeface="ヒラギノ角ゴ Pro W3" pitchFamily="-84" charset="-128"/>
              </a:defRPr>
            </a:lvl4pPr>
            <a:lvl5pPr marL="2057400" indent="-228600" eaLnBrk="0" hangingPunct="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r">
              <a:defRPr/>
            </a:pPr>
            <a:r>
              <a:rPr lang="en-US" altLang="en-US" sz="900" dirty="0" smtClean="0">
                <a:solidFill>
                  <a:srgbClr val="BCBDC0"/>
                </a:solidFill>
                <a:latin typeface="Arial Narrow" panose="020B0606020202030204" pitchFamily="34" charset="0"/>
              </a:rPr>
              <a:t>Rotary Club of Nashoba Valley |  </a:t>
            </a:r>
            <a:fld id="{8C079974-E004-4D6C-8239-BECCD529F8F9}" type="slidenum">
              <a:rPr lang="en-US" altLang="en-US" sz="900" smtClean="0">
                <a:solidFill>
                  <a:srgbClr val="BCBDC0"/>
                </a:solidFill>
                <a:latin typeface="Arial Narrow" panose="020B0606020202030204" pitchFamily="34" charset="0"/>
              </a:rPr>
              <a:pPr algn="r">
                <a:defRPr/>
              </a:pPr>
              <a:t>‹#›</a:t>
            </a:fld>
            <a:r>
              <a:rPr lang="en-US" altLang="en-US" sz="900" dirty="0" smtClean="0">
                <a:solidFill>
                  <a:srgbClr val="BCBDC0"/>
                </a:solidFill>
                <a:latin typeface="Arial Narrow" panose="020B0606020202030204" pitchFamily="34" charset="0"/>
              </a:rPr>
              <a:t>  </a:t>
            </a:r>
            <a:endParaRPr lang="en-US" altLang="en-US" sz="900" dirty="0" smtClean="0">
              <a:solidFill>
                <a:srgbClr val="958D85"/>
              </a:solidFill>
              <a:latin typeface="Arial Narrow" panose="020B0606020202030204" pitchFamily="34" charset="0"/>
            </a:endParaRPr>
          </a:p>
        </p:txBody>
      </p:sp>
      <p:pic>
        <p:nvPicPr>
          <p:cNvPr id="3075" name="Picture 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37183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8.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4540026"/>
            <a:ext cx="2253930" cy="225393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259" y="1434118"/>
            <a:ext cx="2831778" cy="152705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727965"/>
            <a:ext cx="1676400" cy="2233204"/>
          </a:xfrm>
          <a:prstGeom prst="rect">
            <a:avLst/>
          </a:prstGeom>
        </p:spPr>
      </p:pic>
      <p:sp>
        <p:nvSpPr>
          <p:cNvPr id="5" name="Subtitle 4"/>
          <p:cNvSpPr>
            <a:spLocks noGrp="1"/>
          </p:cNvSpPr>
          <p:nvPr>
            <p:ph type="subTitle" idx="1"/>
          </p:nvPr>
        </p:nvSpPr>
        <p:spPr/>
        <p:txBody>
          <a:bodyPr/>
          <a:lstStyle/>
          <a:p>
            <a:r>
              <a:rPr lang="en-US" dirty="0" smtClean="0"/>
              <a:t>Club Assembly Meeting</a:t>
            </a:r>
          </a:p>
          <a:p>
            <a:r>
              <a:rPr lang="en-US" dirty="0" smtClean="0"/>
              <a:t>November 20, 2014</a:t>
            </a:r>
            <a:endParaRPr lang="en-US" dirty="0"/>
          </a:p>
        </p:txBody>
      </p:sp>
      <p:sp>
        <p:nvSpPr>
          <p:cNvPr id="9" name="Title 8"/>
          <p:cNvSpPr>
            <a:spLocks noGrp="1"/>
          </p:cNvSpPr>
          <p:nvPr>
            <p:ph type="ctrTitle"/>
          </p:nvPr>
        </p:nvSpPr>
        <p:spPr/>
        <p:txBody>
          <a:bodyPr/>
          <a:lstStyle/>
          <a:p>
            <a:r>
              <a:rPr lang="en-US" dirty="0" smtClean="0"/>
              <a:t>BROOKLINE ROTARY CLUB</a:t>
            </a:r>
            <a:endParaRPr lang="en-US" dirty="0"/>
          </a:p>
        </p:txBody>
      </p:sp>
    </p:spTree>
    <p:extLst>
      <p:ext uri="{BB962C8B-B14F-4D97-AF65-F5344CB8AC3E}">
        <p14:creationId xmlns:p14="http://schemas.microsoft.com/office/powerpoint/2010/main" val="2656504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3505200"/>
            <a:ext cx="3390900" cy="2735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5" name="Title 3"/>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Why Is a Plan Needed?</a:t>
            </a:r>
          </a:p>
        </p:txBody>
      </p:sp>
      <p:sp>
        <p:nvSpPr>
          <p:cNvPr id="74756" name="Content Placeholder 5"/>
          <p:cNvSpPr>
            <a:spLocks noGrp="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600"/>
              </a:spcBef>
            </a:pPr>
            <a:r>
              <a:rPr lang="en-US" altLang="en-US" dirty="0" smtClean="0">
                <a:latin typeface="Georgia" panose="02040502050405020303" pitchFamily="18" charset="0"/>
              </a:rPr>
              <a:t>Tradition of annual cycles has not been effective</a:t>
            </a:r>
            <a:endParaRPr lang="en-US" altLang="en-US" sz="2000" dirty="0" smtClean="0">
              <a:latin typeface="Georgia" panose="02040502050405020303" pitchFamily="18" charset="0"/>
            </a:endParaRPr>
          </a:p>
          <a:p>
            <a:pPr>
              <a:spcBef>
                <a:spcPts val="600"/>
              </a:spcBef>
            </a:pPr>
            <a:r>
              <a:rPr lang="en-US" altLang="en-US" dirty="0" smtClean="0">
                <a:latin typeface="Georgia" panose="02040502050405020303" pitchFamily="18" charset="0"/>
              </a:rPr>
              <a:t>Establishes a multi-year coordinated plan</a:t>
            </a:r>
            <a:endParaRPr lang="en-US" altLang="en-US" sz="2000" dirty="0" smtClean="0">
              <a:latin typeface="Georgia" panose="02040502050405020303" pitchFamily="18" charset="0"/>
            </a:endParaRPr>
          </a:p>
          <a:p>
            <a:pPr>
              <a:spcBef>
                <a:spcPts val="600"/>
              </a:spcBef>
            </a:pPr>
            <a:r>
              <a:rPr lang="en-US" altLang="en-US" dirty="0" smtClean="0">
                <a:latin typeface="Georgia" panose="02040502050405020303" pitchFamily="18" charset="0"/>
              </a:rPr>
              <a:t>Need for greater continuity, consistency, and consensus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Why Do </a:t>
            </a:r>
            <a:r>
              <a:rPr lang="en-US" dirty="0"/>
              <a:t>W</a:t>
            </a:r>
            <a:r>
              <a:rPr lang="en-US" dirty="0" smtClean="0"/>
              <a:t>e </a:t>
            </a:r>
            <a:r>
              <a:rPr lang="en-US" dirty="0"/>
              <a:t>N</a:t>
            </a:r>
            <a:r>
              <a:rPr lang="en-US" dirty="0" smtClean="0"/>
              <a:t>eed a Strategic Plan?</a:t>
            </a:r>
            <a:endParaRPr lang="en-US" dirty="0"/>
          </a:p>
        </p:txBody>
      </p:sp>
      <p:sp>
        <p:nvSpPr>
          <p:cNvPr id="3" name="Content Placeholder 2"/>
          <p:cNvSpPr>
            <a:spLocks noGrp="1"/>
          </p:cNvSpPr>
          <p:nvPr>
            <p:ph idx="1"/>
          </p:nvPr>
        </p:nvSpPr>
        <p:spPr>
          <a:prstGeom prst="rect">
            <a:avLst/>
          </a:prstGeom>
        </p:spPr>
        <p:txBody>
          <a:bodyPr/>
          <a:lstStyle/>
          <a:p>
            <a:r>
              <a:rPr lang="en-US" dirty="0" smtClean="0"/>
              <a:t>Continuity</a:t>
            </a:r>
            <a:endParaRPr lang="en-US" dirty="0"/>
          </a:p>
          <a:p>
            <a:r>
              <a:rPr lang="en-US" dirty="0" smtClean="0"/>
              <a:t>Consistency</a:t>
            </a:r>
          </a:p>
          <a:p>
            <a:r>
              <a:rPr lang="en-US" dirty="0" smtClean="0"/>
              <a:t>Consensus</a:t>
            </a:r>
          </a:p>
        </p:txBody>
      </p:sp>
      <p:sp>
        <p:nvSpPr>
          <p:cNvPr id="4" name="Rectangle 3"/>
          <p:cNvSpPr/>
          <p:nvPr/>
        </p:nvSpPr>
        <p:spPr>
          <a:xfrm>
            <a:off x="1676400" y="4343400"/>
            <a:ext cx="1485900" cy="61912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Candidate</a:t>
            </a:r>
            <a:br>
              <a:rPr lang="en-US" dirty="0" smtClean="0">
                <a:solidFill>
                  <a:schemeClr val="bg1">
                    <a:lumMod val="50000"/>
                  </a:schemeClr>
                </a:solidFill>
                <a:latin typeface="Arial Narrow" panose="020B0606020202030204" pitchFamily="34" charset="0"/>
              </a:rPr>
            </a:br>
            <a:r>
              <a:rPr lang="en-US" dirty="0" smtClean="0">
                <a:solidFill>
                  <a:schemeClr val="bg1">
                    <a:lumMod val="50000"/>
                  </a:schemeClr>
                </a:solidFill>
                <a:latin typeface="Arial Narrow" panose="020B0606020202030204" pitchFamily="34" charset="0"/>
              </a:rPr>
              <a:t>resigned</a:t>
            </a:r>
            <a:endParaRPr lang="en-US" dirty="0">
              <a:solidFill>
                <a:schemeClr val="bg1">
                  <a:lumMod val="50000"/>
                </a:schemeClr>
              </a:solidFill>
              <a:latin typeface="Arial Narrow" panose="020B0606020202030204" pitchFamily="34" charset="0"/>
            </a:endParaRPr>
          </a:p>
        </p:txBody>
      </p:sp>
      <p:sp>
        <p:nvSpPr>
          <p:cNvPr id="5" name="Rectangle 4"/>
          <p:cNvSpPr/>
          <p:nvPr/>
        </p:nvSpPr>
        <p:spPr>
          <a:xfrm>
            <a:off x="3188460" y="4343400"/>
            <a:ext cx="1485900" cy="6191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Joyce Graff</a:t>
            </a:r>
            <a:endParaRPr lang="en-US" dirty="0">
              <a:solidFill>
                <a:schemeClr val="bg1">
                  <a:lumMod val="50000"/>
                </a:schemeClr>
              </a:solidFill>
              <a:latin typeface="Arial Narrow" panose="020B0606020202030204" pitchFamily="34" charset="0"/>
            </a:endParaRPr>
          </a:p>
        </p:txBody>
      </p:sp>
      <p:sp>
        <p:nvSpPr>
          <p:cNvPr id="6" name="Rectangle 5"/>
          <p:cNvSpPr/>
          <p:nvPr/>
        </p:nvSpPr>
        <p:spPr>
          <a:xfrm>
            <a:off x="4700519" y="4343400"/>
            <a:ext cx="1485900" cy="6191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Phil Sandler</a:t>
            </a:r>
            <a:endParaRPr lang="en-US" dirty="0">
              <a:solidFill>
                <a:schemeClr val="bg1">
                  <a:lumMod val="50000"/>
                </a:schemeClr>
              </a:solidFill>
              <a:latin typeface="Arial Narrow" panose="020B0606020202030204" pitchFamily="34" charset="0"/>
            </a:endParaRPr>
          </a:p>
        </p:txBody>
      </p:sp>
      <p:sp>
        <p:nvSpPr>
          <p:cNvPr id="7" name="Rectangle 6"/>
          <p:cNvSpPr/>
          <p:nvPr/>
        </p:nvSpPr>
        <p:spPr>
          <a:xfrm>
            <a:off x="6212579" y="4343400"/>
            <a:ext cx="1485900" cy="619124"/>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Justin Berke</a:t>
            </a:r>
            <a:endParaRPr lang="en-US" dirty="0">
              <a:solidFill>
                <a:schemeClr val="bg1">
                  <a:lumMod val="50000"/>
                </a:schemeClr>
              </a:solidFill>
              <a:latin typeface="Arial Narrow" panose="020B0606020202030204" pitchFamily="34" charset="0"/>
            </a:endParaRPr>
          </a:p>
        </p:txBody>
      </p:sp>
      <p:sp>
        <p:nvSpPr>
          <p:cNvPr id="8" name="Rectangle 7"/>
          <p:cNvSpPr/>
          <p:nvPr/>
        </p:nvSpPr>
        <p:spPr>
          <a:xfrm>
            <a:off x="1676400" y="5024436"/>
            <a:ext cx="1485900" cy="61912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88460" y="5024436"/>
            <a:ext cx="1485900" cy="6191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You?</a:t>
            </a:r>
            <a:endParaRPr lang="en-US" dirty="0">
              <a:solidFill>
                <a:schemeClr val="bg1">
                  <a:lumMod val="50000"/>
                </a:schemeClr>
              </a:solidFill>
              <a:latin typeface="Arial Narrow" panose="020B0606020202030204" pitchFamily="34" charset="0"/>
            </a:endParaRPr>
          </a:p>
        </p:txBody>
      </p:sp>
      <p:sp>
        <p:nvSpPr>
          <p:cNvPr id="10" name="Rectangle 9"/>
          <p:cNvSpPr/>
          <p:nvPr/>
        </p:nvSpPr>
        <p:spPr>
          <a:xfrm>
            <a:off x="4700519" y="5024436"/>
            <a:ext cx="1485900" cy="61912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Joyce Graff</a:t>
            </a:r>
            <a:endParaRPr lang="en-US" dirty="0">
              <a:solidFill>
                <a:schemeClr val="bg1">
                  <a:lumMod val="50000"/>
                </a:schemeClr>
              </a:solidFill>
              <a:latin typeface="Arial Narrow" panose="020B0606020202030204" pitchFamily="34" charset="0"/>
            </a:endParaRPr>
          </a:p>
        </p:txBody>
      </p:sp>
      <p:sp>
        <p:nvSpPr>
          <p:cNvPr id="12" name="Rectangle 11"/>
          <p:cNvSpPr/>
          <p:nvPr/>
        </p:nvSpPr>
        <p:spPr>
          <a:xfrm>
            <a:off x="1676400" y="5705473"/>
            <a:ext cx="1485900" cy="61912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88460" y="5705473"/>
            <a:ext cx="1485900" cy="61912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700519" y="5705473"/>
            <a:ext cx="1485900" cy="61912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You?</a:t>
            </a:r>
            <a:endParaRPr lang="en-US" dirty="0">
              <a:solidFill>
                <a:schemeClr val="bg1">
                  <a:lumMod val="50000"/>
                </a:schemeClr>
              </a:solidFill>
              <a:latin typeface="Arial Narrow" panose="020B0606020202030204" pitchFamily="34" charset="0"/>
            </a:endParaRPr>
          </a:p>
        </p:txBody>
      </p:sp>
      <p:sp>
        <p:nvSpPr>
          <p:cNvPr id="15" name="Rectangle 14"/>
          <p:cNvSpPr/>
          <p:nvPr/>
        </p:nvSpPr>
        <p:spPr>
          <a:xfrm>
            <a:off x="6212579" y="5705473"/>
            <a:ext cx="1485900" cy="61912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Joyce Graff</a:t>
            </a:r>
            <a:endParaRPr lang="en-US" dirty="0">
              <a:solidFill>
                <a:schemeClr val="bg1">
                  <a:lumMod val="50000"/>
                </a:schemeClr>
              </a:solidFill>
              <a:latin typeface="Arial Narrow" panose="020B0606020202030204" pitchFamily="34" charset="0"/>
            </a:endParaRPr>
          </a:p>
        </p:txBody>
      </p:sp>
      <p:sp>
        <p:nvSpPr>
          <p:cNvPr id="17" name="Rectangle 16"/>
          <p:cNvSpPr/>
          <p:nvPr/>
        </p:nvSpPr>
        <p:spPr>
          <a:xfrm>
            <a:off x="6229147" y="5029668"/>
            <a:ext cx="1485900" cy="6191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50000"/>
                  </a:schemeClr>
                </a:solidFill>
                <a:latin typeface="Arial Narrow" panose="020B0606020202030204" pitchFamily="34" charset="0"/>
              </a:rPr>
              <a:t>Phil Sandler</a:t>
            </a:r>
            <a:endParaRPr lang="en-US" dirty="0">
              <a:solidFill>
                <a:schemeClr val="bg1">
                  <a:lumMod val="50000"/>
                </a:schemeClr>
              </a:solidFill>
              <a:latin typeface="Arial Narrow" panose="020B0606020202030204" pitchFamily="34" charset="0"/>
            </a:endParaRPr>
          </a:p>
        </p:txBody>
      </p:sp>
      <p:sp>
        <p:nvSpPr>
          <p:cNvPr id="25" name="Rectangle 24"/>
          <p:cNvSpPr/>
          <p:nvPr/>
        </p:nvSpPr>
        <p:spPr>
          <a:xfrm>
            <a:off x="1676400" y="3667595"/>
            <a:ext cx="1485900" cy="6191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Narrow" panose="020B0606020202030204" pitchFamily="34" charset="0"/>
              </a:rPr>
              <a:t>Vice President</a:t>
            </a:r>
            <a:endParaRPr lang="en-US" b="1" dirty="0">
              <a:solidFill>
                <a:schemeClr val="tx1"/>
              </a:solidFill>
              <a:latin typeface="Arial Narrow" panose="020B0606020202030204" pitchFamily="34" charset="0"/>
            </a:endParaRPr>
          </a:p>
        </p:txBody>
      </p:sp>
      <p:sp>
        <p:nvSpPr>
          <p:cNvPr id="26" name="Rectangle 25"/>
          <p:cNvSpPr/>
          <p:nvPr/>
        </p:nvSpPr>
        <p:spPr>
          <a:xfrm>
            <a:off x="3188460" y="3667595"/>
            <a:ext cx="1485900" cy="6191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Narrow" panose="020B0606020202030204" pitchFamily="34" charset="0"/>
              </a:rPr>
              <a:t>President-elect</a:t>
            </a:r>
            <a:endParaRPr lang="en-US" b="1" dirty="0">
              <a:solidFill>
                <a:schemeClr val="tx1"/>
              </a:solidFill>
              <a:latin typeface="Arial Narrow" panose="020B0606020202030204" pitchFamily="34" charset="0"/>
            </a:endParaRPr>
          </a:p>
        </p:txBody>
      </p:sp>
      <p:sp>
        <p:nvSpPr>
          <p:cNvPr id="27" name="Rectangle 26"/>
          <p:cNvSpPr/>
          <p:nvPr/>
        </p:nvSpPr>
        <p:spPr>
          <a:xfrm>
            <a:off x="4700519" y="3667595"/>
            <a:ext cx="1485900" cy="6191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Narrow" panose="020B0606020202030204" pitchFamily="34" charset="0"/>
              </a:rPr>
              <a:t>President</a:t>
            </a:r>
            <a:endParaRPr lang="en-US" b="1" dirty="0">
              <a:solidFill>
                <a:schemeClr val="tx1"/>
              </a:solidFill>
              <a:latin typeface="Arial Narrow" panose="020B0606020202030204" pitchFamily="34" charset="0"/>
            </a:endParaRPr>
          </a:p>
        </p:txBody>
      </p:sp>
      <p:sp>
        <p:nvSpPr>
          <p:cNvPr id="28" name="Rectangle 27"/>
          <p:cNvSpPr/>
          <p:nvPr/>
        </p:nvSpPr>
        <p:spPr>
          <a:xfrm>
            <a:off x="6212579" y="3667595"/>
            <a:ext cx="1485900" cy="6191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Arial Narrow" panose="020B0606020202030204" pitchFamily="34" charset="0"/>
              </a:rPr>
              <a:t>Immediate Past-Pres.</a:t>
            </a:r>
            <a:endParaRPr lang="en-US" b="1" dirty="0">
              <a:solidFill>
                <a:schemeClr val="tx1"/>
              </a:solidFill>
              <a:latin typeface="Arial Narrow" panose="020B0606020202030204" pitchFamily="34" charset="0"/>
            </a:endParaRPr>
          </a:p>
        </p:txBody>
      </p:sp>
      <p:sp>
        <p:nvSpPr>
          <p:cNvPr id="29" name="TextBox 28"/>
          <p:cNvSpPr txBox="1"/>
          <p:nvPr/>
        </p:nvSpPr>
        <p:spPr>
          <a:xfrm>
            <a:off x="762000" y="4286719"/>
            <a:ext cx="762000" cy="2031325"/>
          </a:xfrm>
          <a:prstGeom prst="rect">
            <a:avLst/>
          </a:prstGeom>
          <a:noFill/>
        </p:spPr>
        <p:txBody>
          <a:bodyPr wrap="square" rtlCol="0">
            <a:spAutoFit/>
          </a:bodyPr>
          <a:lstStyle/>
          <a:p>
            <a:r>
              <a:rPr lang="en-US" dirty="0" smtClean="0"/>
              <a:t>2013</a:t>
            </a:r>
          </a:p>
          <a:p>
            <a:endParaRPr lang="en-US" dirty="0"/>
          </a:p>
          <a:p>
            <a:endParaRPr lang="en-US" dirty="0" smtClean="0"/>
          </a:p>
          <a:p>
            <a:r>
              <a:rPr lang="en-US" dirty="0" smtClean="0"/>
              <a:t>2014</a:t>
            </a:r>
          </a:p>
          <a:p>
            <a:endParaRPr lang="en-US" dirty="0"/>
          </a:p>
          <a:p>
            <a:endParaRPr lang="en-US" dirty="0" smtClean="0"/>
          </a:p>
          <a:p>
            <a:r>
              <a:rPr lang="en-US" dirty="0" smtClean="0"/>
              <a:t>2015</a:t>
            </a:r>
            <a:endParaRPr lang="en-US" dirty="0"/>
          </a:p>
        </p:txBody>
      </p:sp>
      <p:sp>
        <p:nvSpPr>
          <p:cNvPr id="11" name="Right Arrow 10"/>
          <p:cNvSpPr/>
          <p:nvPr/>
        </p:nvSpPr>
        <p:spPr>
          <a:xfrm flipH="1">
            <a:off x="7950558" y="5095873"/>
            <a:ext cx="7620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581400" y="1655982"/>
            <a:ext cx="4369158" cy="1815882"/>
          </a:xfrm>
          <a:prstGeom prst="rect">
            <a:avLst/>
          </a:prstGeom>
          <a:noFill/>
          <a:ln>
            <a:solidFill>
              <a:schemeClr val="accent1"/>
            </a:solidFill>
          </a:ln>
        </p:spPr>
        <p:txBody>
          <a:bodyPr wrap="square" rtlCol="0">
            <a:spAutoFit/>
          </a:bodyPr>
          <a:lstStyle/>
          <a:p>
            <a:r>
              <a:rPr lang="en-US" sz="2800" dirty="0" smtClean="0">
                <a:latin typeface="Arial Narrow" panose="020B0606020202030204" pitchFamily="34" charset="0"/>
              </a:rPr>
              <a:t>The Leadership </a:t>
            </a:r>
            <a:r>
              <a:rPr lang="en-US" sz="2800" dirty="0">
                <a:latin typeface="Arial Narrow" panose="020B0606020202030204" pitchFamily="34" charset="0"/>
              </a:rPr>
              <a:t>T</a:t>
            </a:r>
            <a:r>
              <a:rPr lang="en-US" sz="2800" dirty="0" smtClean="0">
                <a:latin typeface="Arial Narrow" panose="020B0606020202030204" pitchFamily="34" charset="0"/>
              </a:rPr>
              <a:t>eam changes each year, but the goals and objectives of the club carry forward.</a:t>
            </a:r>
            <a:endParaRPr lang="en-US" sz="2800" dirty="0">
              <a:latin typeface="Arial Narrow" panose="020B0606020202030204" pitchFamily="34" charset="0"/>
            </a:endParaRPr>
          </a:p>
        </p:txBody>
      </p:sp>
    </p:spTree>
    <p:extLst>
      <p:ext uri="{BB962C8B-B14F-4D97-AF65-F5344CB8AC3E}">
        <p14:creationId xmlns:p14="http://schemas.microsoft.com/office/powerpoint/2010/main" val="996131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Why a Strategic Plan?</a:t>
            </a:r>
            <a:endParaRPr lang="en-US" dirty="0"/>
          </a:p>
        </p:txBody>
      </p:sp>
      <p:sp>
        <p:nvSpPr>
          <p:cNvPr id="3" name="Content Placeholder 2"/>
          <p:cNvSpPr>
            <a:spLocks noGrp="1"/>
          </p:cNvSpPr>
          <p:nvPr>
            <p:ph idx="1"/>
          </p:nvPr>
        </p:nvSpPr>
        <p:spPr>
          <a:prstGeom prst="rect">
            <a:avLst/>
          </a:prstGeom>
        </p:spPr>
        <p:txBody>
          <a:bodyPr/>
          <a:lstStyle/>
          <a:p>
            <a:r>
              <a:rPr lang="en-US" dirty="0" smtClean="0"/>
              <a:t>Members of clubs with a strategic plan:</a:t>
            </a:r>
          </a:p>
          <a:p>
            <a:pPr lvl="1"/>
            <a:r>
              <a:rPr lang="en-US" dirty="0" smtClean="0"/>
              <a:t>Are more satisfied</a:t>
            </a:r>
          </a:p>
          <a:p>
            <a:pPr lvl="1"/>
            <a:r>
              <a:rPr lang="en-US" dirty="0" smtClean="0"/>
              <a:t>Have a more positive view of their club</a:t>
            </a:r>
          </a:p>
          <a:p>
            <a:pPr lvl="1"/>
            <a:r>
              <a:rPr lang="en-US" dirty="0" smtClean="0"/>
              <a:t>Have a more positive view of Rotary as a whole</a:t>
            </a:r>
          </a:p>
          <a:p>
            <a:r>
              <a:rPr lang="en-US" dirty="0" smtClean="0"/>
              <a:t>March 2014 survey of clubs:</a:t>
            </a:r>
          </a:p>
          <a:p>
            <a:pPr lvl="1"/>
            <a:r>
              <a:rPr lang="en-US" dirty="0" smtClean="0"/>
              <a:t>45% of clubs worldwide do have a plan</a:t>
            </a:r>
          </a:p>
          <a:p>
            <a:pPr lvl="1"/>
            <a:r>
              <a:rPr lang="en-US" dirty="0" smtClean="0"/>
              <a:t>Clubs with plans had 16% higher satisfaction rating</a:t>
            </a:r>
          </a:p>
          <a:p>
            <a:pPr lvl="1"/>
            <a:endParaRPr lang="en-US" dirty="0" smtClean="0"/>
          </a:p>
          <a:p>
            <a:endParaRPr lang="en-US" dirty="0"/>
          </a:p>
        </p:txBody>
      </p:sp>
    </p:spTree>
    <p:extLst>
      <p:ext uri="{BB962C8B-B14F-4D97-AF65-F5344CB8AC3E}">
        <p14:creationId xmlns:p14="http://schemas.microsoft.com/office/powerpoint/2010/main" val="1296201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1219200"/>
          <a:ext cx="8305800" cy="4881563"/>
        </p:xfrm>
        <a:graphic>
          <a:graphicData uri="http://schemas.openxmlformats.org/drawingml/2006/table">
            <a:tbl>
              <a:tblPr/>
              <a:tblGrid>
                <a:gridCol w="5334000"/>
                <a:gridCol w="1447800"/>
                <a:gridCol w="1524000"/>
              </a:tblGrid>
              <a:tr h="56356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Narrow" pitchFamily="34" charset="0"/>
                          <a:ea typeface="Times New Roman" pitchFamily="18" charset="0"/>
                          <a:cs typeface="Calibri" pitchFamily="34" charset="0"/>
                        </a:rPr>
                        <a:t>The Top Three Strategic Issues</a:t>
                      </a:r>
                      <a:endParaRPr kumimoji="0" lang="en-US" sz="1600" b="0"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Narrow" pitchFamily="34" charset="0"/>
                          <a:ea typeface="Times New Roman" pitchFamily="18" charset="0"/>
                          <a:cs typeface="Calibri" pitchFamily="34" charset="0"/>
                        </a:rPr>
                        <a:t>Today</a:t>
                      </a:r>
                      <a:endParaRPr kumimoji="0" lang="en-US" sz="1600" b="0"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FFFFFF"/>
                          </a:solidFill>
                          <a:effectLst/>
                          <a:latin typeface="Arial Narrow" pitchFamily="34" charset="0"/>
                          <a:ea typeface="Times New Roman" pitchFamily="18" charset="0"/>
                          <a:cs typeface="Calibri" pitchFamily="34" charset="0"/>
                        </a:rPr>
                        <a:t>In Ten Years</a:t>
                      </a:r>
                      <a:endParaRPr kumimoji="0" lang="en-US" sz="1600" b="0"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1236"/>
                          </a:solidFill>
                          <a:effectLst/>
                          <a:latin typeface="Arial Narrow" pitchFamily="34" charset="0"/>
                          <a:ea typeface="Times New Roman" pitchFamily="18" charset="0"/>
                          <a:cs typeface="Calibri" pitchFamily="34" charset="0"/>
                        </a:rPr>
                        <a:t>Membership recruitment and retention</a:t>
                      </a:r>
                      <a:endParaRPr kumimoji="0" lang="en-US" sz="1200" b="1" i="0" u="none" strike="noStrike" cap="none" normalizeH="0" baseline="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68%</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68%</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1236"/>
                          </a:solidFill>
                          <a:effectLst/>
                          <a:latin typeface="Arial Narrow" pitchFamily="34" charset="0"/>
                          <a:ea typeface="Times New Roman" pitchFamily="18" charset="0"/>
                          <a:cs typeface="Calibri" pitchFamily="34" charset="0"/>
                        </a:rPr>
                        <a:t>Membership diversity (age, gender, etc.)</a:t>
                      </a:r>
                      <a:endParaRPr kumimoji="0" lang="en-US" sz="1200" b="1" i="0" u="none" strike="noStrike" cap="none" normalizeH="0" baseline="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32%</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29%</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001236"/>
                          </a:solidFill>
                          <a:effectLst/>
                          <a:latin typeface="Arial Narrow" pitchFamily="34" charset="0"/>
                          <a:ea typeface="Times New Roman" pitchFamily="18" charset="0"/>
                          <a:cs typeface="Calibri" pitchFamily="34" charset="0"/>
                        </a:rPr>
                        <a:t>Innovation, modernization, flexibility and/or simplification of processes and rules</a:t>
                      </a:r>
                      <a:endParaRPr kumimoji="0" lang="en-US" sz="1200" b="1" i="0" u="none" strike="noStrike" cap="none" normalizeH="0" baseline="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29%</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1236"/>
                          </a:solidFill>
                          <a:effectLst/>
                          <a:latin typeface="Calibri" pitchFamily="34" charset="0"/>
                          <a:cs typeface="Times New Roman" pitchFamily="18" charset="0"/>
                        </a:rPr>
                        <a:t>32%</a:t>
                      </a:r>
                      <a:endParaRPr kumimoji="0" lang="en-US" sz="14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Public awareness of Rotary</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27%</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Maintaining and promoting core values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27%</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Developing leaders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Polio eradication</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6%</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Programs for youth and young leaders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17%</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21%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Collaborating and connecting within Rotary</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Rotary's public relations activities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10%</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Collaborating and connecting with other organizations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11%</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Fundraising</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Financial sustainability</a:t>
                      </a:r>
                      <a:endParaRPr kumimoji="0" lang="en-US" sz="1200" b="1" i="0" u="none" strike="noStrike" cap="none" normalizeH="0" baseline="0" smtClean="0">
                        <a:ln>
                          <a:noFill/>
                        </a:ln>
                        <a:solidFill>
                          <a:srgbClr val="17458F"/>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8%</a:t>
                      </a:r>
                      <a:endParaRPr kumimoji="0" lang="en-US" sz="1200" b="1" i="0" u="none" strike="noStrike" cap="none" normalizeH="0" baseline="0" smtClean="0">
                        <a:ln>
                          <a:noFill/>
                        </a:ln>
                        <a:solidFill>
                          <a:srgbClr val="17458F"/>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17%</a:t>
                      </a:r>
                      <a:endParaRPr kumimoji="0" lang="en-US" sz="1200" b="1" i="0" u="none" strike="noStrike" cap="none" normalizeH="0" baseline="0" smtClean="0">
                        <a:ln>
                          <a:noFill/>
                        </a:ln>
                        <a:solidFill>
                          <a:srgbClr val="17458F"/>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Areas of focus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6%</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10%</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Strategic planning</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6%</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6%</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Club public relations activities</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5%</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5%</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40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17458F"/>
                          </a:solidFill>
                          <a:effectLst/>
                          <a:latin typeface="Arial Narrow" pitchFamily="34" charset="0"/>
                          <a:ea typeface="Times New Roman" pitchFamily="18" charset="0"/>
                          <a:cs typeface="Calibri" pitchFamily="34" charset="0"/>
                        </a:rPr>
                        <a:t>Other</a:t>
                      </a:r>
                      <a:endParaRPr kumimoji="0" lang="en-US" sz="1200" b="1" i="0" u="none" strike="noStrike" cap="none" normalizeH="0" baseline="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3%</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rgbClr val="17458F"/>
                          </a:solidFill>
                          <a:effectLst/>
                          <a:latin typeface="Calibri" pitchFamily="34" charset="0"/>
                          <a:cs typeface="Times New Roman" pitchFamily="18" charset="0"/>
                        </a:rPr>
                        <a:t>3%</a:t>
                      </a:r>
                      <a:endParaRPr kumimoji="0" lang="en-US" sz="1200" b="0" i="0" u="none" strike="noStrike" cap="none" normalizeH="0" baseline="0" smtClean="0">
                        <a:ln>
                          <a:noFill/>
                        </a:ln>
                        <a:solidFill>
                          <a:schemeClr val="tx1"/>
                        </a:solidFill>
                        <a:effectLst/>
                        <a:latin typeface="Georgia"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2304" name="Title 3"/>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Top Strategic Issues</a:t>
            </a:r>
          </a:p>
        </p:txBody>
      </p:sp>
      <p:sp>
        <p:nvSpPr>
          <p:cNvPr id="3" name="Content Placeholder 2"/>
          <p:cNvSpPr>
            <a:spLocks noGrp="1"/>
          </p:cNvSpPr>
          <p:nvPr>
            <p:ph idx="1"/>
          </p:nvPr>
        </p:nvSpPr>
        <p:spPr/>
        <p:txBody>
          <a:bodyPr/>
          <a:lstStyle/>
          <a:p>
            <a:endParaRPr lang="en-US"/>
          </a:p>
        </p:txBody>
      </p:sp>
      <p:sp>
        <p:nvSpPr>
          <p:cNvPr id="52306" name="AutoShape 2"/>
          <p:cNvSpPr>
            <a:spLocks noChangeArrowheads="1"/>
          </p:cNvSpPr>
          <p:nvPr/>
        </p:nvSpPr>
        <p:spPr bwMode="auto">
          <a:xfrm>
            <a:off x="533400" y="1752600"/>
            <a:ext cx="8077200" cy="762000"/>
          </a:xfrm>
          <a:prstGeom prst="roundRect">
            <a:avLst>
              <a:gd name="adj" fmla="val 16667"/>
            </a:avLst>
          </a:prstGeom>
          <a:noFill/>
          <a:ln w="381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a:solidFill>
                <a:srgbClr val="00000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444094817"/>
              </p:ext>
            </p:extLst>
          </p:nvPr>
        </p:nvGraphicFramePr>
        <p:xfrm>
          <a:off x="304800" y="1219200"/>
          <a:ext cx="8305800" cy="3200401"/>
        </p:xfrm>
        <a:graphic>
          <a:graphicData uri="http://schemas.openxmlformats.org/drawingml/2006/table">
            <a:tbl>
              <a:tblPr/>
              <a:tblGrid>
                <a:gridCol w="5334000"/>
                <a:gridCol w="1447800"/>
                <a:gridCol w="1524000"/>
              </a:tblGrid>
              <a:tr h="63976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Narrow" pitchFamily="34" charset="0"/>
                          <a:ea typeface="Times New Roman" pitchFamily="18" charset="0"/>
                          <a:cs typeface="Calibri" pitchFamily="34" charset="0"/>
                        </a:rPr>
                        <a:t>Top Three Strategic Issues</a:t>
                      </a:r>
                      <a:endParaRPr kumimoji="0" lang="en-US" sz="1600" b="0" i="0" u="none" strike="noStrike" cap="none" normalizeH="0" baseline="0" dirty="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46C"/>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Narrow" pitchFamily="34" charset="0"/>
                          <a:ea typeface="Times New Roman" pitchFamily="18" charset="0"/>
                          <a:cs typeface="Calibri" pitchFamily="34" charset="0"/>
                        </a:rPr>
                        <a:t>Today</a:t>
                      </a:r>
                      <a:endParaRPr kumimoji="0" lang="en-US" sz="1600" b="0" i="0" u="none" strike="noStrike" cap="none" normalizeH="0" baseline="0" dirty="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46C"/>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Narrow" pitchFamily="34" charset="0"/>
                          <a:ea typeface="Times New Roman" pitchFamily="18" charset="0"/>
                          <a:cs typeface="Calibri" pitchFamily="34" charset="0"/>
                        </a:rPr>
                        <a:t>In Ten Years</a:t>
                      </a:r>
                      <a:endParaRPr kumimoji="0" lang="en-US" sz="1600" b="0" i="0" u="none" strike="noStrike" cap="none" normalizeH="0" baseline="0" dirty="0" smtClean="0">
                        <a:ln>
                          <a:noFill/>
                        </a:ln>
                        <a:solidFill>
                          <a:schemeClr val="tx1"/>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46C"/>
                    </a:solidFill>
                  </a:tcPr>
                </a:tc>
              </a:tr>
              <a:tr h="655638">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1236"/>
                          </a:solidFill>
                          <a:effectLst/>
                          <a:latin typeface="Arial Narrow" pitchFamily="34" charset="0"/>
                          <a:ea typeface="Times New Roman" pitchFamily="18" charset="0"/>
                          <a:cs typeface="Calibri" pitchFamily="34" charset="0"/>
                        </a:rPr>
                        <a:t>Membership recruitment and retention</a:t>
                      </a:r>
                      <a:endParaRPr kumimoji="0" lang="en-US" sz="2000" b="1" i="0" u="none" strike="noStrike" cap="none" normalizeH="0" baseline="0" dirty="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68%</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68%</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144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Arial Narrow" pitchFamily="34" charset="0"/>
                          <a:ea typeface="Times New Roman" pitchFamily="18" charset="0"/>
                          <a:cs typeface="Calibri" pitchFamily="34" charset="0"/>
                        </a:rPr>
                        <a:t>Membership diversity (age, gender, etc.)</a:t>
                      </a:r>
                      <a:endParaRPr kumimoji="0" lang="en-US" sz="2000" b="1" i="0" u="none" strike="noStrike" cap="none" normalizeH="0" baseline="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32%</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29%</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990600">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Arial Narrow" pitchFamily="34" charset="0"/>
                          <a:ea typeface="Times New Roman" pitchFamily="18" charset="0"/>
                          <a:cs typeface="Calibri" pitchFamily="34" charset="0"/>
                        </a:rPr>
                        <a:t>Innovation, modernization, flexibility and/or simplification of processes and rules</a:t>
                      </a:r>
                      <a:endParaRPr kumimoji="0" lang="en-US" sz="2000" b="1" i="0" u="none" strike="noStrike" cap="none" normalizeH="0" baseline="0" smtClean="0">
                        <a:ln>
                          <a:noFill/>
                        </a:ln>
                        <a:solidFill>
                          <a:srgbClr val="001236"/>
                        </a:solidFill>
                        <a:effectLst/>
                        <a:latin typeface="Georgia" pitchFamily="18" charset="0"/>
                        <a:ea typeface="Times New Roman" pitchFamily="18" charset="0"/>
                        <a:cs typeface="Calibri" pitchFamily="34"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29%</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001236"/>
                          </a:solidFill>
                          <a:effectLst/>
                          <a:latin typeface="Calibri" pitchFamily="34" charset="0"/>
                          <a:cs typeface="Times New Roman" pitchFamily="18" charset="0"/>
                        </a:rPr>
                        <a:t>32%</a:t>
                      </a:r>
                      <a:endParaRPr kumimoji="0" lang="en-US" sz="2000" b="0" i="0" u="none" strike="noStrike" cap="none" normalizeH="0" baseline="0" smtClean="0">
                        <a:ln>
                          <a:noFill/>
                        </a:ln>
                        <a:solidFill>
                          <a:srgbClr val="001236"/>
                        </a:solidFill>
                        <a:effectLst/>
                        <a:latin typeface="Georgia"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0" name="AutoShape 2"/>
          <p:cNvSpPr>
            <a:spLocks noChangeArrowheads="1"/>
          </p:cNvSpPr>
          <p:nvPr/>
        </p:nvSpPr>
        <p:spPr bwMode="auto">
          <a:xfrm>
            <a:off x="304800" y="1905000"/>
            <a:ext cx="8305800" cy="2514600"/>
          </a:xfrm>
          <a:prstGeom prst="roundRect">
            <a:avLst>
              <a:gd name="adj" fmla="val 16667"/>
            </a:avLst>
          </a:prstGeom>
          <a:noFill/>
          <a:ln w="38100">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Strengthening Clubs</a:t>
            </a:r>
          </a:p>
        </p:txBody>
      </p:sp>
      <p:sp>
        <p:nvSpPr>
          <p:cNvPr id="3" name="Content Placeholder 2"/>
          <p:cNvSpPr>
            <a:spLocks noGrp="1"/>
          </p:cNvSpPr>
          <p:nvPr>
            <p:ph idx="1"/>
          </p:nvPr>
        </p:nvSpPr>
        <p:spPr/>
        <p:txBody>
          <a:bodyPr/>
          <a:lstStyle/>
          <a:p>
            <a:endParaRPr lang="en-US"/>
          </a:p>
        </p:txBody>
      </p:sp>
      <p:graphicFrame>
        <p:nvGraphicFramePr>
          <p:cNvPr id="2" name="Table 1"/>
          <p:cNvGraphicFramePr>
            <a:graphicFrameLocks noGrp="1"/>
          </p:cNvGraphicFramePr>
          <p:nvPr>
            <p:extLst>
              <p:ext uri="{D42A27DB-BD31-4B8C-83A1-F6EECF244321}">
                <p14:modId xmlns:p14="http://schemas.microsoft.com/office/powerpoint/2010/main" val="4091971559"/>
              </p:ext>
            </p:extLst>
          </p:nvPr>
        </p:nvGraphicFramePr>
        <p:xfrm>
          <a:off x="228600" y="1104900"/>
          <a:ext cx="8534400" cy="4989514"/>
        </p:xfrm>
        <a:graphic>
          <a:graphicData uri="http://schemas.openxmlformats.org/drawingml/2006/table">
            <a:tbl>
              <a:tblPr/>
              <a:tblGrid>
                <a:gridCol w="2120900"/>
                <a:gridCol w="873125"/>
                <a:gridCol w="874713"/>
                <a:gridCol w="973137"/>
                <a:gridCol w="973138"/>
                <a:gridCol w="873125"/>
                <a:gridCol w="873125"/>
                <a:gridCol w="973137"/>
              </a:tblGrid>
              <a:tr h="712788">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FFFF"/>
                          </a:solidFill>
                          <a:effectLst/>
                          <a:latin typeface="Arial Narrow" panose="020B0606020202030204" pitchFamily="34" charset="0"/>
                          <a:ea typeface="ヒラギノ角ゴ Pro W3" charset="0"/>
                          <a:cs typeface="ヒラギノ角ゴ Pro W3" charset="0"/>
                        </a:rPr>
                        <a:t>Question</a:t>
                      </a:r>
                      <a:endParaRPr kumimoji="0" lang="en-US" sz="1500" b="1" i="0" u="none" strike="noStrike" cap="none" normalizeH="0" baseline="0" dirty="0" smtClean="0">
                        <a:ln>
                          <a:noFill/>
                        </a:ln>
                        <a:solidFill>
                          <a:srgbClr val="FFFFFF"/>
                        </a:solidFill>
                        <a:effectLst/>
                        <a:latin typeface="Arial Narrow" panose="020B0606020202030204" pitchFamily="34" charset="0"/>
                        <a:ea typeface="SimSun" pitchFamily="2" charset="-122"/>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FFFF"/>
                          </a:solidFill>
                          <a:effectLst/>
                          <a:latin typeface="Arial Narrow" panose="020B0606020202030204" pitchFamily="34" charset="0"/>
                          <a:ea typeface="ヒラギノ角ゴ Pro W3" charset="0"/>
                          <a:cs typeface="ヒラギノ角ゴ Pro W3" charset="0"/>
                        </a:rPr>
                        <a:t>Strongly Agree</a:t>
                      </a:r>
                      <a:endParaRPr kumimoji="0" lang="en-US" sz="1500" b="1" i="0" u="none" strike="noStrike" cap="none" normalizeH="0" baseline="0" dirty="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Agree</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Somewhat Agree</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Somewhat Disagree</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Disagree</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Strongly Disagree</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Don't Know / Undecided</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2"/>
                    </a:solidFill>
                  </a:tcPr>
                </a:tc>
              </a:tr>
              <a:tr h="11874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FFFF"/>
                          </a:solidFill>
                          <a:effectLst/>
                          <a:latin typeface="Arial Narrow" panose="020B0606020202030204" pitchFamily="34" charset="0"/>
                          <a:ea typeface="ヒラギノ角ゴ Pro W3" charset="0"/>
                          <a:cs typeface="ヒラギノ角ゴ Pro W3" charset="0"/>
                        </a:rPr>
                        <a:t>I have the opportunities I want to connect and collaborate with other Rotarians -- across clubs and districts</a:t>
                      </a:r>
                      <a:r>
                        <a:rPr kumimoji="0" lang="en-US" sz="1500" b="1" i="0" u="none" strike="noStrike" cap="none" normalizeH="0" baseline="30000" dirty="0" smtClean="0">
                          <a:ln>
                            <a:noFill/>
                          </a:ln>
                          <a:solidFill>
                            <a:srgbClr val="FFFFFF"/>
                          </a:solidFill>
                          <a:effectLst/>
                          <a:latin typeface="Arial Narrow" panose="020B0606020202030204" pitchFamily="34" charset="0"/>
                          <a:ea typeface="ヒラギノ角ゴ Pro W3" charset="0"/>
                          <a:cs typeface="ヒラギノ角ゴ Pro W3" charset="0"/>
                        </a:rPr>
                        <a:t> </a:t>
                      </a:r>
                      <a:endParaRPr kumimoji="0" lang="en-US" sz="1500" b="1" i="0" u="none" strike="noStrike" cap="none" normalizeH="0" baseline="0" dirty="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E94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16%</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43%</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26%</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8%</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4%</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95091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FFFF"/>
                          </a:solidFill>
                          <a:effectLst/>
                          <a:latin typeface="Arial Narrow" panose="020B0606020202030204" pitchFamily="34" charset="0"/>
                          <a:ea typeface="ヒラギノ角ゴ Pro W3" charset="0"/>
                          <a:cs typeface="ヒラギノ角ゴ Pro W3" charset="0"/>
                        </a:rPr>
                        <a:t>My club does a great job involving new members in our club's activities, projects, and programs</a:t>
                      </a:r>
                      <a:r>
                        <a:rPr kumimoji="0" lang="en-US" sz="1500" b="1" i="0" u="none" strike="noStrike" cap="none" normalizeH="0" baseline="30000" dirty="0" smtClean="0">
                          <a:ln>
                            <a:noFill/>
                          </a:ln>
                          <a:solidFill>
                            <a:srgbClr val="FFFFFF"/>
                          </a:solidFill>
                          <a:effectLst/>
                          <a:latin typeface="Arial Narrow" panose="020B0606020202030204" pitchFamily="34" charset="0"/>
                          <a:ea typeface="ヒラギノ角ゴ Pro W3" charset="0"/>
                          <a:cs typeface="ヒラギノ角ゴ Pro W3" charset="0"/>
                        </a:rPr>
                        <a:t> </a:t>
                      </a:r>
                      <a:endParaRPr kumimoji="0" lang="en-US" sz="1500" b="1" i="0" u="none" strike="noStrike" cap="none" normalizeH="0" baseline="0" dirty="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E94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15%</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34%</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30%</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13%</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6%</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2%</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0%</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r h="95091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Rotary provides members sufficient opportunities for professional networking</a:t>
                      </a:r>
                      <a:r>
                        <a:rPr kumimoji="0" lang="en-US" sz="1500" b="1" i="0" u="none" strike="noStrike" cap="none" normalizeH="0" baseline="30000" smtClean="0">
                          <a:ln>
                            <a:noFill/>
                          </a:ln>
                          <a:solidFill>
                            <a:srgbClr val="FFFFFF"/>
                          </a:solidFill>
                          <a:effectLst/>
                          <a:latin typeface="Arial Narrow" panose="020B0606020202030204" pitchFamily="34" charset="0"/>
                          <a:ea typeface="ヒラギノ角ゴ Pro W3" charset="0"/>
                          <a:cs typeface="ヒラギノ角ゴ Pro W3" charset="0"/>
                        </a:rPr>
                        <a:t> </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E94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12%</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37%</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30%</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12%</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6%</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2%</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2%</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118745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500" b="1" i="0" u="none" strike="noStrike" cap="none" normalizeH="0" baseline="0" smtClean="0">
                          <a:ln>
                            <a:noFill/>
                          </a:ln>
                          <a:solidFill>
                            <a:srgbClr val="FFFFFF"/>
                          </a:solidFill>
                          <a:effectLst/>
                          <a:latin typeface="Arial Narrow" panose="020B0606020202030204" pitchFamily="34" charset="0"/>
                          <a:ea typeface="ヒラギノ角ゴ Pro W3" charset="0"/>
                          <a:cs typeface="ヒラギノ角ゴ Pro W3" charset="0"/>
                        </a:rPr>
                        <a:t>My club involves each member in activities according to the member's interests, skills, and availability</a:t>
                      </a:r>
                      <a:r>
                        <a:rPr kumimoji="0" lang="en-US" sz="1500" b="1" i="0" u="none" strike="noStrike" cap="none" normalizeH="0" baseline="30000" smtClean="0">
                          <a:ln>
                            <a:noFill/>
                          </a:ln>
                          <a:solidFill>
                            <a:srgbClr val="FFFFFF"/>
                          </a:solidFill>
                          <a:effectLst/>
                          <a:latin typeface="Arial Narrow" panose="020B0606020202030204" pitchFamily="34" charset="0"/>
                          <a:ea typeface="ヒラギノ角ゴ Pro W3" charset="0"/>
                          <a:cs typeface="ヒラギノ角ゴ Pro W3" charset="0"/>
                        </a:rPr>
                        <a:t> </a:t>
                      </a:r>
                      <a:endParaRPr kumimoji="0" lang="en-US" sz="1500" b="1" i="0" u="none" strike="noStrike" cap="none" normalizeH="0" baseline="0" smtClean="0">
                        <a:ln>
                          <a:noFill/>
                        </a:ln>
                        <a:solidFill>
                          <a:srgbClr val="FFFFFF"/>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5E94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13%</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33%</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30%</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14%</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Arial Narrow" panose="020B0606020202030204" pitchFamily="34" charset="0"/>
                          <a:ea typeface="ヒラギノ角ゴ Pro W3" charset="0"/>
                          <a:cs typeface="ヒラギノ角ゴ Pro W3" charset="0"/>
                        </a:rPr>
                        <a:t>6%</a:t>
                      </a:r>
                      <a:endParaRPr kumimoji="0" lang="en-US" sz="1600" b="1" i="0" u="none" strike="noStrike" cap="none" normalizeH="0" baseline="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2%</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2"/>
                          </a:solidFill>
                          <a:effectLst/>
                          <a:latin typeface="Arial Narrow" panose="020B0606020202030204" pitchFamily="34" charset="0"/>
                          <a:ea typeface="ヒラギノ角ゴ Pro W3" charset="0"/>
                          <a:cs typeface="ヒラギノ角ゴ Pro W3" charset="0"/>
                        </a:rPr>
                        <a:t>1%</a:t>
                      </a:r>
                      <a:endParaRPr kumimoji="0" lang="en-US" sz="1600" b="1" i="0" u="none" strike="noStrike" cap="none" normalizeH="0" baseline="0" dirty="0" smtClean="0">
                        <a:ln>
                          <a:noFill/>
                        </a:ln>
                        <a:solidFill>
                          <a:schemeClr val="tx2"/>
                        </a:solidFill>
                        <a:effectLst/>
                        <a:latin typeface="Arial Narrow" panose="020B0606020202030204" pitchFamily="34" charset="0"/>
                        <a:cs typeface="Times New Roman" pitchFamily="18" charset="0"/>
                      </a:endParaRPr>
                    </a:p>
                  </a:txBody>
                  <a:tcPr marL="54581" marR="54581"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bl>
          </a:graphicData>
        </a:graphic>
      </p:graphicFrame>
      <p:sp>
        <p:nvSpPr>
          <p:cNvPr id="54332" name="AutoShape 2"/>
          <p:cNvSpPr>
            <a:spLocks noChangeArrowheads="1"/>
          </p:cNvSpPr>
          <p:nvPr/>
        </p:nvSpPr>
        <p:spPr bwMode="auto">
          <a:xfrm>
            <a:off x="5105400" y="3048000"/>
            <a:ext cx="2667000" cy="2819400"/>
          </a:xfrm>
          <a:prstGeom prst="roundRect">
            <a:avLst>
              <a:gd name="adj" fmla="val 16667"/>
            </a:avLst>
          </a:prstGeom>
          <a:noFill/>
          <a:ln w="38100">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sz="30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mtClean="0">
                <a:latin typeface="Arial Narrow" panose="020B0606020202030204" pitchFamily="34" charset="0"/>
              </a:rPr>
              <a:t>Time for Transitional Change?</a:t>
            </a:r>
          </a:p>
        </p:txBody>
      </p:sp>
      <p:sp>
        <p:nvSpPr>
          <p:cNvPr id="60419" name="Content Placeholder 4"/>
          <p:cNvSpPr>
            <a:spLocks noGrp="1"/>
          </p:cNvSpPr>
          <p:nvPr>
            <p:ph idx="1"/>
          </p:nvPr>
        </p:nvSpPr>
        <p:spPr bwMode="auto">
          <a:xfrm>
            <a:off x="457200" y="1219200"/>
            <a:ext cx="4281488"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smtClean="0">
                <a:latin typeface="Georgia" panose="02040502050405020303" pitchFamily="18" charset="0"/>
              </a:rPr>
              <a:t>Transforming our product</a:t>
            </a:r>
            <a:endParaRPr lang="en-US" altLang="en-US" sz="1100" dirty="0" smtClean="0">
              <a:latin typeface="Georgia" panose="02040502050405020303" pitchFamily="18" charset="0"/>
            </a:endParaRPr>
          </a:p>
          <a:p>
            <a:r>
              <a:rPr lang="en-US" altLang="en-US" sz="2400" dirty="0" smtClean="0">
                <a:latin typeface="Georgia" panose="02040502050405020303" pitchFamily="18" charset="0"/>
              </a:rPr>
              <a:t>Relevant to today’s market and societal needs</a:t>
            </a:r>
            <a:endParaRPr lang="en-US" altLang="en-US" sz="1100" dirty="0" smtClean="0">
              <a:latin typeface="Georgia" panose="02040502050405020303" pitchFamily="18" charset="0"/>
            </a:endParaRPr>
          </a:p>
          <a:p>
            <a:r>
              <a:rPr lang="en-US" altLang="en-US" sz="2400" dirty="0" smtClean="0">
                <a:latin typeface="Georgia" panose="02040502050405020303" pitchFamily="18" charset="0"/>
              </a:rPr>
              <a:t>Questioning the status quo</a:t>
            </a:r>
            <a:endParaRPr lang="en-US" altLang="en-US" sz="1100" dirty="0" smtClean="0">
              <a:latin typeface="Georgia" panose="02040502050405020303" pitchFamily="18" charset="0"/>
            </a:endParaRPr>
          </a:p>
          <a:p>
            <a:r>
              <a:rPr lang="en-US" altLang="en-US" sz="2400" dirty="0" smtClean="0">
                <a:latin typeface="Georgia" panose="02040502050405020303" pitchFamily="18" charset="0"/>
              </a:rPr>
              <a:t>Identifying new growth opportunities for Rotary’s future</a:t>
            </a:r>
            <a:endParaRPr lang="en-US" altLang="en-US" sz="1100" dirty="0" smtClean="0">
              <a:latin typeface="Georgia" panose="02040502050405020303" pitchFamily="18" charset="0"/>
            </a:endParaRPr>
          </a:p>
          <a:p>
            <a:r>
              <a:rPr lang="en-US" altLang="en-US" sz="2400" dirty="0" smtClean="0">
                <a:latin typeface="Georgia" panose="02040502050405020303" pitchFamily="18" charset="0"/>
              </a:rPr>
              <a:t>How can we prosper over the next 100 years?</a:t>
            </a:r>
          </a:p>
        </p:txBody>
      </p:sp>
      <p:grpSp>
        <p:nvGrpSpPr>
          <p:cNvPr id="60420" name="Group 25"/>
          <p:cNvGrpSpPr>
            <a:grpSpLocks/>
          </p:cNvGrpSpPr>
          <p:nvPr/>
        </p:nvGrpSpPr>
        <p:grpSpPr bwMode="auto">
          <a:xfrm>
            <a:off x="4281488" y="1143000"/>
            <a:ext cx="4648200" cy="5283200"/>
            <a:chOff x="4648200" y="953869"/>
            <a:chExt cx="4648200" cy="5282863"/>
          </a:xfrm>
        </p:grpSpPr>
        <p:cxnSp>
          <p:nvCxnSpPr>
            <p:cNvPr id="3" name="Straight Connector 2"/>
            <p:cNvCxnSpPr/>
            <p:nvPr/>
          </p:nvCxnSpPr>
          <p:spPr>
            <a:xfrm flipV="1">
              <a:off x="5105400" y="1980916"/>
              <a:ext cx="1295400" cy="3428781"/>
            </a:xfrm>
            <a:prstGeom prst="line">
              <a:avLst/>
            </a:prstGeom>
            <a:ln w="38100">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6400800" y="1980916"/>
              <a:ext cx="1066800" cy="0"/>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7456487" y="1992028"/>
              <a:ext cx="1187450" cy="3047806"/>
            </a:xfrm>
            <a:custGeom>
              <a:avLst/>
              <a:gdLst>
                <a:gd name="connsiteX0" fmla="*/ 0 w 1186543"/>
                <a:gd name="connsiteY0" fmla="*/ 0 h 3048000"/>
                <a:gd name="connsiteX1" fmla="*/ 10886 w 1186543"/>
                <a:gd name="connsiteY1" fmla="*/ 54428 h 3048000"/>
                <a:gd name="connsiteX2" fmla="*/ 32657 w 1186543"/>
                <a:gd name="connsiteY2" fmla="*/ 119743 h 3048000"/>
                <a:gd name="connsiteX3" fmla="*/ 43543 w 1186543"/>
                <a:gd name="connsiteY3" fmla="*/ 152400 h 3048000"/>
                <a:gd name="connsiteX4" fmla="*/ 65315 w 1186543"/>
                <a:gd name="connsiteY4" fmla="*/ 239485 h 3048000"/>
                <a:gd name="connsiteX5" fmla="*/ 97972 w 1186543"/>
                <a:gd name="connsiteY5" fmla="*/ 250371 h 3048000"/>
                <a:gd name="connsiteX6" fmla="*/ 174172 w 1186543"/>
                <a:gd name="connsiteY6" fmla="*/ 272143 h 3048000"/>
                <a:gd name="connsiteX7" fmla="*/ 239486 w 1186543"/>
                <a:gd name="connsiteY7" fmla="*/ 250371 h 3048000"/>
                <a:gd name="connsiteX8" fmla="*/ 272143 w 1186543"/>
                <a:gd name="connsiteY8" fmla="*/ 239485 h 3048000"/>
                <a:gd name="connsiteX9" fmla="*/ 250372 w 1186543"/>
                <a:gd name="connsiteY9" fmla="*/ 283028 h 3048000"/>
                <a:gd name="connsiteX10" fmla="*/ 206829 w 1186543"/>
                <a:gd name="connsiteY10" fmla="*/ 402771 h 3048000"/>
                <a:gd name="connsiteX11" fmla="*/ 217715 w 1186543"/>
                <a:gd name="connsiteY11" fmla="*/ 587828 h 3048000"/>
                <a:gd name="connsiteX12" fmla="*/ 239486 w 1186543"/>
                <a:gd name="connsiteY12" fmla="*/ 609600 h 3048000"/>
                <a:gd name="connsiteX13" fmla="*/ 261257 w 1186543"/>
                <a:gd name="connsiteY13" fmla="*/ 674914 h 3048000"/>
                <a:gd name="connsiteX14" fmla="*/ 337457 w 1186543"/>
                <a:gd name="connsiteY14" fmla="*/ 653143 h 3048000"/>
                <a:gd name="connsiteX15" fmla="*/ 359229 w 1186543"/>
                <a:gd name="connsiteY15" fmla="*/ 631371 h 3048000"/>
                <a:gd name="connsiteX16" fmla="*/ 413657 w 1186543"/>
                <a:gd name="connsiteY16" fmla="*/ 609600 h 3048000"/>
                <a:gd name="connsiteX17" fmla="*/ 435429 w 1186543"/>
                <a:gd name="connsiteY17" fmla="*/ 587828 h 3048000"/>
                <a:gd name="connsiteX18" fmla="*/ 446315 w 1186543"/>
                <a:gd name="connsiteY18" fmla="*/ 642257 h 3048000"/>
                <a:gd name="connsiteX19" fmla="*/ 457200 w 1186543"/>
                <a:gd name="connsiteY19" fmla="*/ 674914 h 3048000"/>
                <a:gd name="connsiteX20" fmla="*/ 468086 w 1186543"/>
                <a:gd name="connsiteY20" fmla="*/ 718457 h 3048000"/>
                <a:gd name="connsiteX21" fmla="*/ 489857 w 1186543"/>
                <a:gd name="connsiteY21" fmla="*/ 783771 h 3048000"/>
                <a:gd name="connsiteX22" fmla="*/ 500743 w 1186543"/>
                <a:gd name="connsiteY22" fmla="*/ 947057 h 3048000"/>
                <a:gd name="connsiteX23" fmla="*/ 511629 w 1186543"/>
                <a:gd name="connsiteY23" fmla="*/ 990600 h 3048000"/>
                <a:gd name="connsiteX24" fmla="*/ 544286 w 1186543"/>
                <a:gd name="connsiteY24" fmla="*/ 1001485 h 3048000"/>
                <a:gd name="connsiteX25" fmla="*/ 576943 w 1186543"/>
                <a:gd name="connsiteY25" fmla="*/ 979714 h 3048000"/>
                <a:gd name="connsiteX26" fmla="*/ 620486 w 1186543"/>
                <a:gd name="connsiteY26" fmla="*/ 936171 h 3048000"/>
                <a:gd name="connsiteX27" fmla="*/ 674915 w 1186543"/>
                <a:gd name="connsiteY27" fmla="*/ 870857 h 3048000"/>
                <a:gd name="connsiteX28" fmla="*/ 696686 w 1186543"/>
                <a:gd name="connsiteY28" fmla="*/ 892628 h 3048000"/>
                <a:gd name="connsiteX29" fmla="*/ 718457 w 1186543"/>
                <a:gd name="connsiteY29" fmla="*/ 968828 h 3048000"/>
                <a:gd name="connsiteX30" fmla="*/ 740229 w 1186543"/>
                <a:gd name="connsiteY30" fmla="*/ 1110343 h 3048000"/>
                <a:gd name="connsiteX31" fmla="*/ 751115 w 1186543"/>
                <a:gd name="connsiteY31" fmla="*/ 1143000 h 3048000"/>
                <a:gd name="connsiteX32" fmla="*/ 772886 w 1186543"/>
                <a:gd name="connsiteY32" fmla="*/ 1360714 h 3048000"/>
                <a:gd name="connsiteX33" fmla="*/ 794657 w 1186543"/>
                <a:gd name="connsiteY33" fmla="*/ 1436914 h 3048000"/>
                <a:gd name="connsiteX34" fmla="*/ 849086 w 1186543"/>
                <a:gd name="connsiteY34" fmla="*/ 1349828 h 3048000"/>
                <a:gd name="connsiteX35" fmla="*/ 859972 w 1186543"/>
                <a:gd name="connsiteY35" fmla="*/ 1317171 h 3048000"/>
                <a:gd name="connsiteX36" fmla="*/ 881743 w 1186543"/>
                <a:gd name="connsiteY36" fmla="*/ 1338943 h 3048000"/>
                <a:gd name="connsiteX37" fmla="*/ 892629 w 1186543"/>
                <a:gd name="connsiteY37" fmla="*/ 1393371 h 3048000"/>
                <a:gd name="connsiteX38" fmla="*/ 914400 w 1186543"/>
                <a:gd name="connsiteY38" fmla="*/ 1709057 h 3048000"/>
                <a:gd name="connsiteX39" fmla="*/ 925286 w 1186543"/>
                <a:gd name="connsiteY39" fmla="*/ 1741714 h 3048000"/>
                <a:gd name="connsiteX40" fmla="*/ 936172 w 1186543"/>
                <a:gd name="connsiteY40" fmla="*/ 1785257 h 3048000"/>
                <a:gd name="connsiteX41" fmla="*/ 947057 w 1186543"/>
                <a:gd name="connsiteY41" fmla="*/ 1948543 h 3048000"/>
                <a:gd name="connsiteX42" fmla="*/ 990600 w 1186543"/>
                <a:gd name="connsiteY42" fmla="*/ 2481943 h 3048000"/>
                <a:gd name="connsiteX43" fmla="*/ 1034143 w 1186543"/>
                <a:gd name="connsiteY43" fmla="*/ 2351314 h 3048000"/>
                <a:gd name="connsiteX44" fmla="*/ 1055915 w 1186543"/>
                <a:gd name="connsiteY44" fmla="*/ 2329543 h 3048000"/>
                <a:gd name="connsiteX45" fmla="*/ 1077686 w 1186543"/>
                <a:gd name="connsiteY45" fmla="*/ 2329543 h 3048000"/>
                <a:gd name="connsiteX46" fmla="*/ 1088572 w 1186543"/>
                <a:gd name="connsiteY46" fmla="*/ 2786743 h 3048000"/>
                <a:gd name="connsiteX47" fmla="*/ 1110343 w 1186543"/>
                <a:gd name="connsiteY47" fmla="*/ 2852057 h 3048000"/>
                <a:gd name="connsiteX48" fmla="*/ 1143000 w 1186543"/>
                <a:gd name="connsiteY48" fmla="*/ 2950028 h 3048000"/>
                <a:gd name="connsiteX49" fmla="*/ 1175657 w 1186543"/>
                <a:gd name="connsiteY49" fmla="*/ 3015343 h 3048000"/>
                <a:gd name="connsiteX50" fmla="*/ 1186543 w 1186543"/>
                <a:gd name="connsiteY50" fmla="*/ 3048000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86543" h="3048000">
                  <a:moveTo>
                    <a:pt x="0" y="0"/>
                  </a:moveTo>
                  <a:cubicBezTo>
                    <a:pt x="3629" y="18143"/>
                    <a:pt x="6018" y="36578"/>
                    <a:pt x="10886" y="54428"/>
                  </a:cubicBezTo>
                  <a:cubicBezTo>
                    <a:pt x="16924" y="76569"/>
                    <a:pt x="25400" y="97971"/>
                    <a:pt x="32657" y="119743"/>
                  </a:cubicBezTo>
                  <a:cubicBezTo>
                    <a:pt x="36286" y="130629"/>
                    <a:pt x="40760" y="141268"/>
                    <a:pt x="43543" y="152400"/>
                  </a:cubicBezTo>
                  <a:cubicBezTo>
                    <a:pt x="50800" y="181428"/>
                    <a:pt x="50784" y="213329"/>
                    <a:pt x="65315" y="239485"/>
                  </a:cubicBezTo>
                  <a:cubicBezTo>
                    <a:pt x="70888" y="249516"/>
                    <a:pt x="86939" y="247219"/>
                    <a:pt x="97972" y="250371"/>
                  </a:cubicBezTo>
                  <a:cubicBezTo>
                    <a:pt x="193653" y="277709"/>
                    <a:pt x="95872" y="246042"/>
                    <a:pt x="174172" y="272143"/>
                  </a:cubicBezTo>
                  <a:lnTo>
                    <a:pt x="239486" y="250371"/>
                  </a:lnTo>
                  <a:lnTo>
                    <a:pt x="272143" y="239485"/>
                  </a:lnTo>
                  <a:cubicBezTo>
                    <a:pt x="264886" y="253999"/>
                    <a:pt x="255504" y="267633"/>
                    <a:pt x="250372" y="283028"/>
                  </a:cubicBezTo>
                  <a:cubicBezTo>
                    <a:pt x="208798" y="407750"/>
                    <a:pt x="252468" y="334311"/>
                    <a:pt x="206829" y="402771"/>
                  </a:cubicBezTo>
                  <a:cubicBezTo>
                    <a:pt x="210458" y="464457"/>
                    <a:pt x="208078" y="526792"/>
                    <a:pt x="217715" y="587828"/>
                  </a:cubicBezTo>
                  <a:cubicBezTo>
                    <a:pt x="219316" y="597966"/>
                    <a:pt x="234896" y="600420"/>
                    <a:pt x="239486" y="609600"/>
                  </a:cubicBezTo>
                  <a:cubicBezTo>
                    <a:pt x="249749" y="630126"/>
                    <a:pt x="261257" y="674914"/>
                    <a:pt x="261257" y="674914"/>
                  </a:cubicBezTo>
                  <a:cubicBezTo>
                    <a:pt x="286657" y="667657"/>
                    <a:pt x="313317" y="663872"/>
                    <a:pt x="337457" y="653143"/>
                  </a:cubicBezTo>
                  <a:cubicBezTo>
                    <a:pt x="346836" y="648975"/>
                    <a:pt x="350318" y="636463"/>
                    <a:pt x="359229" y="631371"/>
                  </a:cubicBezTo>
                  <a:cubicBezTo>
                    <a:pt x="376195" y="621676"/>
                    <a:pt x="395514" y="616857"/>
                    <a:pt x="413657" y="609600"/>
                  </a:cubicBezTo>
                  <a:cubicBezTo>
                    <a:pt x="420914" y="602343"/>
                    <a:pt x="425166" y="587828"/>
                    <a:pt x="435429" y="587828"/>
                  </a:cubicBezTo>
                  <a:cubicBezTo>
                    <a:pt x="475275" y="587828"/>
                    <a:pt x="449308" y="633276"/>
                    <a:pt x="446315" y="642257"/>
                  </a:cubicBezTo>
                  <a:cubicBezTo>
                    <a:pt x="449943" y="653143"/>
                    <a:pt x="454048" y="663881"/>
                    <a:pt x="457200" y="674914"/>
                  </a:cubicBezTo>
                  <a:cubicBezTo>
                    <a:pt x="461310" y="689299"/>
                    <a:pt x="463787" y="704127"/>
                    <a:pt x="468086" y="718457"/>
                  </a:cubicBezTo>
                  <a:cubicBezTo>
                    <a:pt x="474680" y="740438"/>
                    <a:pt x="489857" y="783771"/>
                    <a:pt x="489857" y="783771"/>
                  </a:cubicBezTo>
                  <a:cubicBezTo>
                    <a:pt x="493486" y="838200"/>
                    <a:pt x="495032" y="892807"/>
                    <a:pt x="500743" y="947057"/>
                  </a:cubicBezTo>
                  <a:cubicBezTo>
                    <a:pt x="502309" y="961936"/>
                    <a:pt x="502283" y="978917"/>
                    <a:pt x="511629" y="990600"/>
                  </a:cubicBezTo>
                  <a:cubicBezTo>
                    <a:pt x="518797" y="999560"/>
                    <a:pt x="533400" y="997857"/>
                    <a:pt x="544286" y="1001485"/>
                  </a:cubicBezTo>
                  <a:cubicBezTo>
                    <a:pt x="555172" y="994228"/>
                    <a:pt x="567010" y="988228"/>
                    <a:pt x="576943" y="979714"/>
                  </a:cubicBezTo>
                  <a:cubicBezTo>
                    <a:pt x="592528" y="966356"/>
                    <a:pt x="605972" y="950685"/>
                    <a:pt x="620486" y="936171"/>
                  </a:cubicBezTo>
                  <a:cubicBezTo>
                    <a:pt x="662394" y="894263"/>
                    <a:pt x="644603" y="916323"/>
                    <a:pt x="674915" y="870857"/>
                  </a:cubicBezTo>
                  <a:cubicBezTo>
                    <a:pt x="692194" y="819018"/>
                    <a:pt x="682674" y="829576"/>
                    <a:pt x="696686" y="892628"/>
                  </a:cubicBezTo>
                  <a:cubicBezTo>
                    <a:pt x="705798" y="933631"/>
                    <a:pt x="706336" y="932463"/>
                    <a:pt x="718457" y="968828"/>
                  </a:cubicBezTo>
                  <a:cubicBezTo>
                    <a:pt x="721929" y="993133"/>
                    <a:pt x="734188" y="1083158"/>
                    <a:pt x="740229" y="1110343"/>
                  </a:cubicBezTo>
                  <a:cubicBezTo>
                    <a:pt x="742718" y="1121544"/>
                    <a:pt x="747486" y="1132114"/>
                    <a:pt x="751115" y="1143000"/>
                  </a:cubicBezTo>
                  <a:cubicBezTo>
                    <a:pt x="758372" y="1215571"/>
                    <a:pt x="749822" y="1291524"/>
                    <a:pt x="772886" y="1360714"/>
                  </a:cubicBezTo>
                  <a:cubicBezTo>
                    <a:pt x="788503" y="1407564"/>
                    <a:pt x="780989" y="1382239"/>
                    <a:pt x="794657" y="1436914"/>
                  </a:cubicBezTo>
                  <a:cubicBezTo>
                    <a:pt x="820566" y="1359188"/>
                    <a:pt x="797334" y="1384330"/>
                    <a:pt x="849086" y="1349828"/>
                  </a:cubicBezTo>
                  <a:cubicBezTo>
                    <a:pt x="852715" y="1338942"/>
                    <a:pt x="849086" y="1320799"/>
                    <a:pt x="859972" y="1317171"/>
                  </a:cubicBezTo>
                  <a:cubicBezTo>
                    <a:pt x="869709" y="1313926"/>
                    <a:pt x="877700" y="1329510"/>
                    <a:pt x="881743" y="1338943"/>
                  </a:cubicBezTo>
                  <a:cubicBezTo>
                    <a:pt x="889031" y="1355949"/>
                    <a:pt x="889000" y="1375228"/>
                    <a:pt x="892629" y="1393371"/>
                  </a:cubicBezTo>
                  <a:cubicBezTo>
                    <a:pt x="896347" y="1471449"/>
                    <a:pt x="897336" y="1615202"/>
                    <a:pt x="914400" y="1709057"/>
                  </a:cubicBezTo>
                  <a:cubicBezTo>
                    <a:pt x="916453" y="1720346"/>
                    <a:pt x="922134" y="1730681"/>
                    <a:pt x="925286" y="1741714"/>
                  </a:cubicBezTo>
                  <a:cubicBezTo>
                    <a:pt x="929396" y="1756099"/>
                    <a:pt x="932543" y="1770743"/>
                    <a:pt x="936172" y="1785257"/>
                  </a:cubicBezTo>
                  <a:cubicBezTo>
                    <a:pt x="939800" y="1839686"/>
                    <a:pt x="945429" y="1894018"/>
                    <a:pt x="947057" y="1948543"/>
                  </a:cubicBezTo>
                  <a:cubicBezTo>
                    <a:pt x="964234" y="2523996"/>
                    <a:pt x="824008" y="2648535"/>
                    <a:pt x="990600" y="2481943"/>
                  </a:cubicBezTo>
                  <a:cubicBezTo>
                    <a:pt x="1003342" y="2430975"/>
                    <a:pt x="1006022" y="2393495"/>
                    <a:pt x="1034143" y="2351314"/>
                  </a:cubicBezTo>
                  <a:cubicBezTo>
                    <a:pt x="1039836" y="2342775"/>
                    <a:pt x="1048658" y="2336800"/>
                    <a:pt x="1055915" y="2329543"/>
                  </a:cubicBezTo>
                  <a:cubicBezTo>
                    <a:pt x="1059329" y="2319299"/>
                    <a:pt x="1074271" y="2252698"/>
                    <a:pt x="1077686" y="2329543"/>
                  </a:cubicBezTo>
                  <a:cubicBezTo>
                    <a:pt x="1084455" y="2481836"/>
                    <a:pt x="1079063" y="2634597"/>
                    <a:pt x="1088572" y="2786743"/>
                  </a:cubicBezTo>
                  <a:cubicBezTo>
                    <a:pt x="1090004" y="2809647"/>
                    <a:pt x="1103086" y="2830286"/>
                    <a:pt x="1110343" y="2852057"/>
                  </a:cubicBezTo>
                  <a:lnTo>
                    <a:pt x="1143000" y="2950028"/>
                  </a:lnTo>
                  <a:cubicBezTo>
                    <a:pt x="1170358" y="3032104"/>
                    <a:pt x="1133457" y="2930942"/>
                    <a:pt x="1175657" y="3015343"/>
                  </a:cubicBezTo>
                  <a:cubicBezTo>
                    <a:pt x="1180789" y="3025606"/>
                    <a:pt x="1186543" y="3048000"/>
                    <a:pt x="1186543" y="3048000"/>
                  </a:cubicBezTo>
                </a:path>
              </a:pathLst>
            </a:cu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9" name="Flowchart: Connector 8"/>
            <p:cNvSpPr/>
            <p:nvPr/>
          </p:nvSpPr>
          <p:spPr>
            <a:xfrm>
              <a:off x="4876800" y="5333503"/>
              <a:ext cx="457200" cy="457171"/>
            </a:xfrm>
            <a:prstGeom prst="flowChartConnecto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solidFill>
                  <a:srgbClr val="FFFFFF"/>
                </a:solidFill>
                <a:ea typeface="ヒラギノ角ゴ Pro W3" charset="0"/>
                <a:cs typeface="ヒラギノ角ゴ Pro W3" charset="0"/>
              </a:endParaRPr>
            </a:p>
          </p:txBody>
        </p:sp>
        <p:sp>
          <p:nvSpPr>
            <p:cNvPr id="60425" name="TextBox 9"/>
            <p:cNvSpPr txBox="1">
              <a:spLocks noChangeArrowheads="1"/>
            </p:cNvSpPr>
            <p:nvPr/>
          </p:nvSpPr>
          <p:spPr bwMode="auto">
            <a:xfrm>
              <a:off x="4648200" y="5867400"/>
              <a:ext cx="83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algn="ctr" eaLnBrk="1" hangingPunct="1"/>
              <a:r>
                <a:rPr lang="en-US" altLang="en-US" sz="1800" b="1">
                  <a:solidFill>
                    <a:schemeClr val="tx2"/>
                  </a:solidFill>
                  <a:latin typeface="Arial Narrow" panose="020B0606020202030204" pitchFamily="34" charset="0"/>
                </a:rPr>
                <a:t>Birth</a:t>
              </a:r>
            </a:p>
          </p:txBody>
        </p:sp>
        <p:sp>
          <p:nvSpPr>
            <p:cNvPr id="60426" name="TextBox 13"/>
            <p:cNvSpPr txBox="1">
              <a:spLocks noChangeArrowheads="1"/>
            </p:cNvSpPr>
            <p:nvPr/>
          </p:nvSpPr>
          <p:spPr bwMode="auto">
            <a:xfrm rot="-4058481">
              <a:off x="3870317" y="3418017"/>
              <a:ext cx="30517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algn="ctr" eaLnBrk="1" hangingPunct="1"/>
              <a:r>
                <a:rPr lang="en-US" altLang="en-US" sz="1800" b="1" dirty="0">
                  <a:solidFill>
                    <a:schemeClr val="tx2"/>
                  </a:solidFill>
                  <a:latin typeface="Arial Narrow" panose="020B0606020202030204" pitchFamily="34" charset="0"/>
                </a:rPr>
                <a:t>Growth</a:t>
              </a:r>
            </a:p>
          </p:txBody>
        </p:sp>
        <p:sp>
          <p:nvSpPr>
            <p:cNvPr id="60427" name="TextBox 14"/>
            <p:cNvSpPr txBox="1">
              <a:spLocks noChangeArrowheads="1"/>
            </p:cNvSpPr>
            <p:nvPr/>
          </p:nvSpPr>
          <p:spPr bwMode="auto">
            <a:xfrm>
              <a:off x="6237863" y="1295400"/>
              <a:ext cx="13821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r>
                <a:rPr lang="en-US" altLang="en-US" sz="1800" b="1" dirty="0">
                  <a:solidFill>
                    <a:schemeClr val="tx2"/>
                  </a:solidFill>
                  <a:latin typeface="Arial Narrow" panose="020B0606020202030204" pitchFamily="34" charset="0"/>
                </a:rPr>
                <a:t>Success Plateau</a:t>
              </a:r>
            </a:p>
          </p:txBody>
        </p:sp>
        <p:sp>
          <p:nvSpPr>
            <p:cNvPr id="60428" name="TextBox 15"/>
            <p:cNvSpPr txBox="1">
              <a:spLocks noChangeArrowheads="1"/>
            </p:cNvSpPr>
            <p:nvPr/>
          </p:nvSpPr>
          <p:spPr bwMode="auto">
            <a:xfrm>
              <a:off x="6885215" y="3200400"/>
              <a:ext cx="11157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algn="ctr" eaLnBrk="1" hangingPunct="1"/>
              <a:r>
                <a:rPr lang="en-US" altLang="en-US" sz="1800" b="1">
                  <a:solidFill>
                    <a:schemeClr val="tx2"/>
                  </a:solidFill>
                  <a:latin typeface="Arial Narrow" panose="020B0606020202030204" pitchFamily="34" charset="0"/>
                </a:rPr>
                <a:t>Chaos</a:t>
              </a:r>
            </a:p>
          </p:txBody>
        </p:sp>
        <p:sp>
          <p:nvSpPr>
            <p:cNvPr id="60429" name="TextBox 16"/>
            <p:cNvSpPr txBox="1">
              <a:spLocks noChangeArrowheads="1"/>
            </p:cNvSpPr>
            <p:nvPr/>
          </p:nvSpPr>
          <p:spPr bwMode="auto">
            <a:xfrm>
              <a:off x="8098970" y="2084614"/>
              <a:ext cx="8382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r>
                <a:rPr lang="en-US" altLang="en-US" sz="1800" b="1" dirty="0">
                  <a:solidFill>
                    <a:schemeClr val="tx2"/>
                  </a:solidFill>
                  <a:latin typeface="Arial Narrow" panose="020B0606020202030204" pitchFamily="34" charset="0"/>
                </a:rPr>
                <a:t>Wake Up Calls</a:t>
              </a:r>
            </a:p>
          </p:txBody>
        </p:sp>
        <p:cxnSp>
          <p:nvCxnSpPr>
            <p:cNvPr id="12" name="Curved Connector 11"/>
            <p:cNvCxnSpPr>
              <a:stCxn id="8" idx="12"/>
            </p:cNvCxnSpPr>
            <p:nvPr/>
          </p:nvCxnSpPr>
          <p:spPr>
            <a:xfrm flipV="1">
              <a:off x="7696200" y="1523746"/>
              <a:ext cx="674687" cy="1077843"/>
            </a:xfrm>
            <a:prstGeom prst="curvedConnector4">
              <a:avLst>
                <a:gd name="adj1" fmla="val 33871"/>
                <a:gd name="adj2" fmla="val 78283"/>
              </a:avLst>
            </a:prstGeom>
            <a:ln w="38100">
              <a:prstDash val="sysDash"/>
              <a:tailEnd type="arrow"/>
            </a:ln>
          </p:spPr>
          <p:style>
            <a:lnRef idx="2">
              <a:schemeClr val="accent1"/>
            </a:lnRef>
            <a:fillRef idx="0">
              <a:schemeClr val="accent1"/>
            </a:fillRef>
            <a:effectRef idx="1">
              <a:schemeClr val="accent1"/>
            </a:effectRef>
            <a:fontRef idx="minor">
              <a:schemeClr val="tx1"/>
            </a:fontRef>
          </p:style>
        </p:cxnSp>
        <p:cxnSp>
          <p:nvCxnSpPr>
            <p:cNvPr id="18" name="Curved Connector 17"/>
            <p:cNvCxnSpPr/>
            <p:nvPr/>
          </p:nvCxnSpPr>
          <p:spPr>
            <a:xfrm rot="5400000" flipH="1" flipV="1">
              <a:off x="7602593" y="2279333"/>
              <a:ext cx="1766774" cy="446088"/>
            </a:xfrm>
            <a:prstGeom prst="curvedConnector3">
              <a:avLst>
                <a:gd name="adj1" fmla="val 50000"/>
              </a:avLst>
            </a:prstGeom>
            <a:ln w="38100">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7" name="Curved Connector 26"/>
            <p:cNvCxnSpPr/>
            <p:nvPr/>
          </p:nvCxnSpPr>
          <p:spPr>
            <a:xfrm rot="5400000" flipH="1" flipV="1">
              <a:off x="7320845" y="2726178"/>
              <a:ext cx="2774773" cy="674688"/>
            </a:xfrm>
            <a:prstGeom prst="curvedConnector3">
              <a:avLst>
                <a:gd name="adj1" fmla="val 50000"/>
              </a:avLst>
            </a:prstGeom>
            <a:ln w="38100">
              <a:prstDash val="sysDash"/>
              <a:tailEnd type="arrow"/>
            </a:ln>
          </p:spPr>
          <p:style>
            <a:lnRef idx="2">
              <a:schemeClr val="accent1"/>
            </a:lnRef>
            <a:fillRef idx="0">
              <a:schemeClr val="accent1"/>
            </a:fillRef>
            <a:effectRef idx="1">
              <a:schemeClr val="accent1"/>
            </a:effectRef>
            <a:fontRef idx="minor">
              <a:schemeClr val="tx1"/>
            </a:fontRef>
          </p:style>
        </p:cxnSp>
        <p:sp>
          <p:nvSpPr>
            <p:cNvPr id="60433" name="TextBox 29"/>
            <p:cNvSpPr txBox="1">
              <a:spLocks noChangeArrowheads="1"/>
            </p:cNvSpPr>
            <p:nvPr/>
          </p:nvSpPr>
          <p:spPr bwMode="auto">
            <a:xfrm>
              <a:off x="7772400" y="953869"/>
              <a:ext cx="1524000" cy="36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algn="ctr" eaLnBrk="1" hangingPunct="1"/>
              <a:r>
                <a:rPr lang="en-US" altLang="en-US" sz="1800" b="1" dirty="0" smtClean="0">
                  <a:solidFill>
                    <a:schemeClr val="tx2"/>
                  </a:solidFill>
                  <a:latin typeface="Arial Narrow" panose="020B0606020202030204" pitchFamily="34" charset="0"/>
                </a:rPr>
                <a:t>Re-emergence</a:t>
              </a:r>
              <a:endParaRPr lang="en-US" altLang="en-US" sz="1800" b="1" dirty="0">
                <a:solidFill>
                  <a:schemeClr val="tx2"/>
                </a:solidFill>
                <a:latin typeface="Arial Narrow" panose="020B0606020202030204" pitchFamily="34" charset="0"/>
              </a:endParaRPr>
            </a:p>
          </p:txBody>
        </p:sp>
        <p:sp>
          <p:nvSpPr>
            <p:cNvPr id="60434" name="TextBox 30"/>
            <p:cNvSpPr txBox="1">
              <a:spLocks noChangeArrowheads="1"/>
            </p:cNvSpPr>
            <p:nvPr/>
          </p:nvSpPr>
          <p:spPr bwMode="auto">
            <a:xfrm>
              <a:off x="8305800" y="5144869"/>
              <a:ext cx="83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r>
                <a:rPr lang="en-US" altLang="en-US" sz="1800" b="1" dirty="0">
                  <a:solidFill>
                    <a:schemeClr val="tx2"/>
                  </a:solidFill>
                  <a:latin typeface="Arial Narrow" panose="020B0606020202030204" pitchFamily="34" charset="0"/>
                </a:rPr>
                <a:t>The End?</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Club Assessment Tools</a:t>
            </a:r>
          </a:p>
        </p:txBody>
      </p:sp>
      <p:sp>
        <p:nvSpPr>
          <p:cNvPr id="64515" name="Rectangle 3"/>
          <p:cNvSpPr>
            <a:spLocks noGrp="1" noChangeArrowheads="1"/>
          </p:cNvSpPr>
          <p:nvPr>
            <p:ph idx="1"/>
          </p:nvPr>
        </p:nvSpPr>
        <p:spPr bwMode="auto">
          <a:xfrm>
            <a:off x="457200" y="1219200"/>
            <a:ext cx="7543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600" dirty="0" smtClean="0">
                <a:latin typeface="Georgia" panose="02040502050405020303" pitchFamily="18" charset="0"/>
              </a:rPr>
              <a:t>Evaluate your club’s </a:t>
            </a:r>
            <a:r>
              <a:rPr lang="en-US" altLang="en-US" sz="2600" dirty="0">
                <a:latin typeface="Georgia" panose="02040502050405020303" pitchFamily="18" charset="0"/>
              </a:rPr>
              <a:t/>
            </a:r>
            <a:br>
              <a:rPr lang="en-US" altLang="en-US" sz="2600" dirty="0">
                <a:latin typeface="Georgia" panose="02040502050405020303" pitchFamily="18" charset="0"/>
              </a:rPr>
            </a:br>
            <a:r>
              <a:rPr lang="en-US" altLang="en-US" dirty="0" smtClean="0">
                <a:latin typeface="Georgia" panose="02040502050405020303" pitchFamily="18" charset="0"/>
              </a:rPr>
              <a:t>strengths</a:t>
            </a:r>
            <a:endParaRPr lang="en-US" altLang="en-US" sz="800" dirty="0" smtClean="0">
              <a:latin typeface="Georgia" panose="02040502050405020303" pitchFamily="18" charset="0"/>
            </a:endParaRPr>
          </a:p>
          <a:p>
            <a:r>
              <a:rPr lang="en-US" altLang="en-US" sz="2600" dirty="0" smtClean="0">
                <a:latin typeface="Georgia" panose="02040502050405020303" pitchFamily="18" charset="0"/>
              </a:rPr>
              <a:t>Identify weakness</a:t>
            </a:r>
            <a:endParaRPr lang="en-US" altLang="en-US" sz="800" dirty="0" smtClean="0">
              <a:latin typeface="Georgia" panose="02040502050405020303" pitchFamily="18" charset="0"/>
            </a:endParaRPr>
          </a:p>
          <a:p>
            <a:r>
              <a:rPr lang="en-US" altLang="en-US" sz="2600" dirty="0" smtClean="0">
                <a:latin typeface="Georgia" panose="02040502050405020303" pitchFamily="18" charset="0"/>
              </a:rPr>
              <a:t>Obtain feedback from </a:t>
            </a:r>
            <a:br>
              <a:rPr lang="en-US" altLang="en-US" sz="2600" dirty="0" smtClean="0">
                <a:latin typeface="Georgia" panose="02040502050405020303" pitchFamily="18" charset="0"/>
              </a:rPr>
            </a:br>
            <a:r>
              <a:rPr lang="en-US" altLang="en-US" sz="2600" dirty="0" smtClean="0">
                <a:latin typeface="Georgia" panose="02040502050405020303" pitchFamily="18" charset="0"/>
              </a:rPr>
              <a:t>club members and </a:t>
            </a:r>
            <a:br>
              <a:rPr lang="en-US" altLang="en-US" sz="2600" dirty="0" smtClean="0">
                <a:latin typeface="Georgia" panose="02040502050405020303" pitchFamily="18" charset="0"/>
              </a:rPr>
            </a:br>
            <a:r>
              <a:rPr lang="en-US" altLang="en-US" sz="2600" dirty="0" smtClean="0">
                <a:latin typeface="Georgia" panose="02040502050405020303" pitchFamily="18" charset="0"/>
              </a:rPr>
              <a:t>community</a:t>
            </a:r>
          </a:p>
          <a:p>
            <a:r>
              <a:rPr lang="en-US" altLang="en-US" sz="2600" dirty="0" smtClean="0">
                <a:latin typeface="Georgia" panose="02040502050405020303" pitchFamily="18" charset="0"/>
              </a:rPr>
              <a:t>Discuss strategies to address weaknesses and opportunities</a:t>
            </a:r>
            <a:endParaRPr lang="en-US" altLang="en-US" sz="800" dirty="0" smtClean="0">
              <a:latin typeface="Georgia" panose="02040502050405020303" pitchFamily="18" charset="0"/>
            </a:endParaRPr>
          </a:p>
          <a:p>
            <a:r>
              <a:rPr lang="en-US" altLang="en-US" sz="2600" dirty="0" smtClean="0">
                <a:latin typeface="Georgia" panose="02040502050405020303" pitchFamily="18" charset="0"/>
              </a:rPr>
              <a:t>Implement new strategies and tactics</a:t>
            </a:r>
            <a:endParaRPr lang="en-US" altLang="en-US" sz="800" dirty="0" smtClean="0">
              <a:latin typeface="Georgia" panose="02040502050405020303" pitchFamily="18" charset="0"/>
            </a:endParaRPr>
          </a:p>
          <a:p>
            <a:r>
              <a:rPr lang="en-US" altLang="en-US" sz="2600" dirty="0" smtClean="0">
                <a:latin typeface="Georgia" panose="02040502050405020303" pitchFamily="18" charset="0"/>
              </a:rPr>
              <a:t>Monitor progress</a:t>
            </a:r>
            <a:endParaRPr lang="en-US" altLang="en-US" sz="1200" dirty="0" smtClean="0">
              <a:solidFill>
                <a:schemeClr val="tx2"/>
              </a:solidFill>
              <a:latin typeface="Georgia" panose="02040502050405020303" pitchFamily="18" charset="0"/>
            </a:endParaRPr>
          </a:p>
        </p:txBody>
      </p:sp>
      <p:pic>
        <p:nvPicPr>
          <p:cNvPr id="645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578" y="1160011"/>
            <a:ext cx="437197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39888" y="5901423"/>
            <a:ext cx="7123112" cy="461665"/>
          </a:xfrm>
          <a:prstGeom prst="rect">
            <a:avLst/>
          </a:prstGeom>
        </p:spPr>
        <p:txBody>
          <a:bodyPr wrap="square">
            <a:spAutoFit/>
          </a:bodyPr>
          <a:lstStyle/>
          <a:p>
            <a:pPr marL="339725" indent="-339725" algn="ctr">
              <a:buFont typeface="Arial" panose="020B0604020202020204" pitchFamily="34" charset="0"/>
              <a:buNone/>
            </a:pPr>
            <a:r>
              <a:rPr lang="en-US" altLang="en-US" sz="2400" i="1" dirty="0">
                <a:solidFill>
                  <a:schemeClr val="tx2"/>
                </a:solidFill>
                <a:latin typeface="Georgia" panose="02040502050405020303" pitchFamily="18" charset="0"/>
              </a:rPr>
              <a:t>Available on rotary.org and shop.rotary.org</a:t>
            </a:r>
            <a:r>
              <a:rPr lang="en-US" altLang="en-US" sz="2400" dirty="0">
                <a:solidFill>
                  <a:schemeClr val="tx2"/>
                </a:solidFill>
                <a:latin typeface="Georgia" panose="02040502050405020303"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2029" y="3771900"/>
            <a:ext cx="6019800" cy="381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80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333500"/>
            <a:ext cx="209550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5" name="Titl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What Is a Club Vision?</a:t>
            </a:r>
          </a:p>
        </p:txBody>
      </p:sp>
      <p:sp>
        <p:nvSpPr>
          <p:cNvPr id="76804" name="Content Placeholder 3"/>
          <p:cNvSpPr>
            <a:spLocks noGrp="1"/>
          </p:cNvSpPr>
          <p:nvPr>
            <p:ph idx="1"/>
          </p:nvPr>
        </p:nvSpPr>
        <p:spPr bwMode="auto">
          <a:xfrm>
            <a:off x="457200" y="1219200"/>
            <a:ext cx="60198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panose="020B0604020202020204" pitchFamily="34" charset="0"/>
              <a:buNone/>
            </a:pPr>
            <a:r>
              <a:rPr lang="en-US" altLang="en-US" dirty="0" smtClean="0">
                <a:latin typeface="Georgia" panose="02040502050405020303" pitchFamily="18" charset="0"/>
              </a:rPr>
              <a:t>It is a living management tool that:</a:t>
            </a:r>
            <a:endParaRPr lang="en-US" altLang="en-US" sz="1100" dirty="0" smtClean="0">
              <a:latin typeface="Georgia" panose="02040502050405020303" pitchFamily="18" charset="0"/>
            </a:endParaRPr>
          </a:p>
          <a:p>
            <a:r>
              <a:rPr lang="en-US" altLang="en-US" dirty="0" smtClean="0">
                <a:latin typeface="Georgia" panose="02040502050405020303" pitchFamily="18" charset="0"/>
              </a:rPr>
              <a:t>Defines a shared commitment</a:t>
            </a:r>
            <a:endParaRPr lang="en-US" altLang="en-US" sz="1500" dirty="0" smtClean="0">
              <a:latin typeface="Georgia" panose="02040502050405020303" pitchFamily="18" charset="0"/>
            </a:endParaRPr>
          </a:p>
          <a:p>
            <a:r>
              <a:rPr lang="en-US" altLang="en-US" dirty="0" smtClean="0">
                <a:latin typeface="Georgia" panose="02040502050405020303" pitchFamily="18" charset="0"/>
              </a:rPr>
              <a:t>Provides long-term direction</a:t>
            </a:r>
            <a:endParaRPr lang="en-US" altLang="en-US" sz="1500" dirty="0" smtClean="0">
              <a:latin typeface="Georgia" panose="02040502050405020303" pitchFamily="18" charset="0"/>
            </a:endParaRPr>
          </a:p>
          <a:p>
            <a:r>
              <a:rPr lang="en-US" altLang="en-US" dirty="0" smtClean="0">
                <a:latin typeface="Georgia" panose="02040502050405020303" pitchFamily="18" charset="0"/>
              </a:rPr>
              <a:t>Creates a framework to establish goals and objectives</a:t>
            </a:r>
            <a:endParaRPr lang="en-US" altLang="en-US" sz="1500" dirty="0" smtClean="0">
              <a:latin typeface="Georgia" panose="02040502050405020303" pitchFamily="18" charset="0"/>
            </a:endParaRPr>
          </a:p>
          <a:p>
            <a:r>
              <a:rPr lang="en-US" altLang="en-US" dirty="0" smtClean="0">
                <a:latin typeface="Georgia" panose="02040502050405020303" pitchFamily="18" charset="0"/>
              </a:rPr>
              <a:t>Optimizes use of resources</a:t>
            </a:r>
          </a:p>
          <a:p>
            <a:pPr marL="0" indent="0"/>
            <a:endParaRPr lang="en-US" altLang="en-US" dirty="0" smtClean="0">
              <a:latin typeface="Georgia" panose="02040502050405020303"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Line 4"/>
          <p:cNvSpPr>
            <a:spLocks noChangeShapeType="1"/>
          </p:cNvSpPr>
          <p:nvPr/>
        </p:nvSpPr>
        <p:spPr bwMode="auto">
          <a:xfrm flipV="1">
            <a:off x="1828800" y="4343400"/>
            <a:ext cx="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1" name="Line 5"/>
          <p:cNvSpPr>
            <a:spLocks noChangeShapeType="1"/>
          </p:cNvSpPr>
          <p:nvPr/>
        </p:nvSpPr>
        <p:spPr bwMode="auto">
          <a:xfrm flipV="1">
            <a:off x="2743200" y="37338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2" name="Line 6"/>
          <p:cNvSpPr>
            <a:spLocks noChangeShapeType="1"/>
          </p:cNvSpPr>
          <p:nvPr/>
        </p:nvSpPr>
        <p:spPr bwMode="auto">
          <a:xfrm flipV="1">
            <a:off x="3657600" y="31242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3" name="Line 7"/>
          <p:cNvSpPr>
            <a:spLocks noChangeShapeType="1"/>
          </p:cNvSpPr>
          <p:nvPr/>
        </p:nvSpPr>
        <p:spPr bwMode="auto">
          <a:xfrm flipV="1">
            <a:off x="4572000" y="25146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4" name="Line 8"/>
          <p:cNvSpPr>
            <a:spLocks noChangeShapeType="1"/>
          </p:cNvSpPr>
          <p:nvPr/>
        </p:nvSpPr>
        <p:spPr bwMode="auto">
          <a:xfrm flipV="1">
            <a:off x="5486400" y="19050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5" name="Line 9"/>
          <p:cNvSpPr>
            <a:spLocks noChangeShapeType="1"/>
          </p:cNvSpPr>
          <p:nvPr/>
        </p:nvSpPr>
        <p:spPr bwMode="auto">
          <a:xfrm>
            <a:off x="1828800" y="43434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6" name="Line 10"/>
          <p:cNvSpPr>
            <a:spLocks noChangeShapeType="1"/>
          </p:cNvSpPr>
          <p:nvPr/>
        </p:nvSpPr>
        <p:spPr bwMode="auto">
          <a:xfrm>
            <a:off x="2743200" y="37338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7" name="Line 11"/>
          <p:cNvSpPr>
            <a:spLocks noChangeShapeType="1"/>
          </p:cNvSpPr>
          <p:nvPr/>
        </p:nvSpPr>
        <p:spPr bwMode="auto">
          <a:xfrm>
            <a:off x="3657600" y="31242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8" name="Line 12"/>
          <p:cNvSpPr>
            <a:spLocks noChangeShapeType="1"/>
          </p:cNvSpPr>
          <p:nvPr/>
        </p:nvSpPr>
        <p:spPr bwMode="auto">
          <a:xfrm>
            <a:off x="4572000" y="25146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59" name="Line 13"/>
          <p:cNvSpPr>
            <a:spLocks noChangeShapeType="1"/>
          </p:cNvSpPr>
          <p:nvPr/>
        </p:nvSpPr>
        <p:spPr bwMode="auto">
          <a:xfrm>
            <a:off x="5486400" y="19050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8860" name="Text Box 14"/>
          <p:cNvSpPr txBox="1">
            <a:spLocks noChangeArrowheads="1"/>
          </p:cNvSpPr>
          <p:nvPr/>
        </p:nvSpPr>
        <p:spPr bwMode="auto">
          <a:xfrm>
            <a:off x="1828800" y="4400550"/>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spcBef>
                <a:spcPct val="50000"/>
              </a:spcBef>
            </a:pPr>
            <a:r>
              <a:rPr lang="en-US" altLang="en-US" b="1">
                <a:latin typeface="Arial Narrow" panose="020B0606020202030204" pitchFamily="34" charset="0"/>
              </a:rPr>
              <a:t>Consensus</a:t>
            </a:r>
          </a:p>
        </p:txBody>
      </p:sp>
      <p:sp>
        <p:nvSpPr>
          <p:cNvPr id="78861" name="Text Box 16"/>
          <p:cNvSpPr txBox="1">
            <a:spLocks noChangeArrowheads="1"/>
          </p:cNvSpPr>
          <p:nvPr/>
        </p:nvSpPr>
        <p:spPr bwMode="auto">
          <a:xfrm>
            <a:off x="2743200" y="381000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spcBef>
                <a:spcPct val="50000"/>
              </a:spcBef>
            </a:pPr>
            <a:r>
              <a:rPr lang="en-US" altLang="en-US" b="1">
                <a:latin typeface="Arial Narrow" panose="020B0606020202030204" pitchFamily="34" charset="0"/>
              </a:rPr>
              <a:t>2014</a:t>
            </a:r>
          </a:p>
        </p:txBody>
      </p:sp>
      <p:sp>
        <p:nvSpPr>
          <p:cNvPr id="78862" name="Text Box 17"/>
          <p:cNvSpPr txBox="1">
            <a:spLocks noChangeArrowheads="1"/>
          </p:cNvSpPr>
          <p:nvPr/>
        </p:nvSpPr>
        <p:spPr bwMode="auto">
          <a:xfrm>
            <a:off x="4572000" y="259080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spcBef>
                <a:spcPct val="50000"/>
              </a:spcBef>
            </a:pPr>
            <a:r>
              <a:rPr lang="en-US" altLang="en-US" b="1">
                <a:latin typeface="Arial Narrow" panose="020B0606020202030204" pitchFamily="34" charset="0"/>
              </a:rPr>
              <a:t>2016</a:t>
            </a:r>
          </a:p>
        </p:txBody>
      </p:sp>
      <p:sp>
        <p:nvSpPr>
          <p:cNvPr id="78863" name="Text Box 20"/>
          <p:cNvSpPr txBox="1">
            <a:spLocks noChangeArrowheads="1"/>
          </p:cNvSpPr>
          <p:nvPr/>
        </p:nvSpPr>
        <p:spPr bwMode="auto">
          <a:xfrm>
            <a:off x="3733800" y="3200400"/>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spcBef>
                <a:spcPct val="50000"/>
              </a:spcBef>
            </a:pPr>
            <a:r>
              <a:rPr lang="en-US" altLang="en-US" b="1">
                <a:latin typeface="Arial Narrow" panose="020B0606020202030204" pitchFamily="34" charset="0"/>
              </a:rPr>
              <a:t>2015</a:t>
            </a:r>
          </a:p>
        </p:txBody>
      </p:sp>
      <p:sp>
        <p:nvSpPr>
          <p:cNvPr id="78864" name="Text Box 21"/>
          <p:cNvSpPr txBox="1">
            <a:spLocks noChangeArrowheads="1"/>
          </p:cNvSpPr>
          <p:nvPr/>
        </p:nvSpPr>
        <p:spPr bwMode="auto">
          <a:xfrm>
            <a:off x="5486400" y="2057400"/>
            <a:ext cx="167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spcBef>
                <a:spcPct val="50000"/>
              </a:spcBef>
            </a:pPr>
            <a:r>
              <a:rPr lang="en-US" altLang="en-US" b="1">
                <a:latin typeface="Arial Narrow" panose="020B0606020202030204" pitchFamily="34" charset="0"/>
              </a:rPr>
              <a:t>Success</a:t>
            </a:r>
          </a:p>
        </p:txBody>
      </p:sp>
      <p:pic>
        <p:nvPicPr>
          <p:cNvPr id="78865" name="Diagram 2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5114925"/>
            <a:ext cx="85407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6" name="Diagram 2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25" y="4559300"/>
            <a:ext cx="854075"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7" name="Diagram 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6525" y="3895725"/>
            <a:ext cx="85407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8" name="Diagram 2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925" y="3260725"/>
            <a:ext cx="854075"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9" name="Diagram 2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5325" y="2676525"/>
            <a:ext cx="85407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Circular Arrow 29"/>
          <p:cNvSpPr/>
          <p:nvPr/>
        </p:nvSpPr>
        <p:spPr>
          <a:xfrm rot="19153813">
            <a:off x="2659063" y="5024438"/>
            <a:ext cx="755650" cy="755650"/>
          </a:xfrm>
          <a:prstGeom prst="circularArrow">
            <a:avLst>
              <a:gd name="adj1" fmla="val 5195"/>
              <a:gd name="adj2" fmla="val 335535"/>
              <a:gd name="adj3" fmla="val 16867279"/>
              <a:gd name="adj4" fmla="val 15197186"/>
              <a:gd name="adj5" fmla="val 6061"/>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Circular Arrow 30"/>
          <p:cNvSpPr/>
          <p:nvPr/>
        </p:nvSpPr>
        <p:spPr>
          <a:xfrm rot="19153813">
            <a:off x="3573463" y="4411663"/>
            <a:ext cx="755650" cy="755650"/>
          </a:xfrm>
          <a:prstGeom prst="circularArrow">
            <a:avLst>
              <a:gd name="adj1" fmla="val 5195"/>
              <a:gd name="adj2" fmla="val 335535"/>
              <a:gd name="adj3" fmla="val 16867279"/>
              <a:gd name="adj4" fmla="val 15197186"/>
              <a:gd name="adj5" fmla="val 6061"/>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Circular Arrow 31"/>
          <p:cNvSpPr/>
          <p:nvPr/>
        </p:nvSpPr>
        <p:spPr>
          <a:xfrm rot="19153813">
            <a:off x="4487863" y="3802063"/>
            <a:ext cx="755650" cy="755650"/>
          </a:xfrm>
          <a:prstGeom prst="circularArrow">
            <a:avLst>
              <a:gd name="adj1" fmla="val 5195"/>
              <a:gd name="adj2" fmla="val 335535"/>
              <a:gd name="adj3" fmla="val 16867279"/>
              <a:gd name="adj4" fmla="val 15197186"/>
              <a:gd name="adj5" fmla="val 6061"/>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3" name="Circular Arrow 32"/>
          <p:cNvSpPr/>
          <p:nvPr/>
        </p:nvSpPr>
        <p:spPr>
          <a:xfrm rot="19153813">
            <a:off x="5402263" y="3116263"/>
            <a:ext cx="755650" cy="755650"/>
          </a:xfrm>
          <a:prstGeom prst="circularArrow">
            <a:avLst>
              <a:gd name="adj1" fmla="val 5195"/>
              <a:gd name="adj2" fmla="val 335535"/>
              <a:gd name="adj3" fmla="val 16867279"/>
              <a:gd name="adj4" fmla="val 15197186"/>
              <a:gd name="adj5" fmla="val 6061"/>
            </a:avLst>
          </a:pr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874" name="TextBox 33"/>
          <p:cNvSpPr txBox="1">
            <a:spLocks noChangeArrowheads="1"/>
          </p:cNvSpPr>
          <p:nvPr/>
        </p:nvSpPr>
        <p:spPr bwMode="auto">
          <a:xfrm>
            <a:off x="6535738" y="971550"/>
            <a:ext cx="1160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algn="ctr" eaLnBrk="1" hangingPunct="1"/>
            <a:r>
              <a:rPr lang="en-US" altLang="en-US" sz="2000" b="1" i="1">
                <a:latin typeface="Tahoma" panose="020B0604030504040204" pitchFamily="34" charset="0"/>
              </a:rPr>
              <a:t>VISION</a:t>
            </a:r>
          </a:p>
        </p:txBody>
      </p:sp>
      <p:sp>
        <p:nvSpPr>
          <p:cNvPr id="78875" name="TextBox 36"/>
          <p:cNvSpPr txBox="1">
            <a:spLocks noChangeArrowheads="1"/>
          </p:cNvSpPr>
          <p:nvPr/>
        </p:nvSpPr>
        <p:spPr bwMode="auto">
          <a:xfrm>
            <a:off x="4343400" y="4953000"/>
            <a:ext cx="441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r>
              <a:rPr lang="en-US" altLang="en-US" b="1">
                <a:latin typeface="Arial Narrow" panose="020B0606020202030204" pitchFamily="34" charset="0"/>
              </a:rPr>
              <a:t>Annual plans, projects, programs</a:t>
            </a:r>
          </a:p>
        </p:txBody>
      </p:sp>
      <p:pic>
        <p:nvPicPr>
          <p:cNvPr id="78876" name="Picture 33" descr="http://thumb15.shutterstock.com/thumb_small/3053/3053,1128438318,1/stock-photo-a-group-of-six-business-people-make-a-happy-business-team-60259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4419600"/>
            <a:ext cx="9525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77" name="Titl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Continuity and Consistency</a:t>
            </a:r>
          </a:p>
        </p:txBody>
      </p:sp>
      <p:pic>
        <p:nvPicPr>
          <p:cNvPr id="78878" name="Picture 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0" y="1281113"/>
            <a:ext cx="1017588"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9144000" cy="609600"/>
          </a:xfrm>
          <a:prstGeom prst="rect">
            <a:avLst/>
          </a:prstGeom>
          <a:noFill/>
          <a:ln w="9525">
            <a:noFill/>
            <a:miter lim="800000"/>
            <a:headEnd/>
            <a:tailEnd/>
          </a:ln>
        </p:spPr>
        <p:txBody>
          <a:bodyPr anchor="ctr"/>
          <a:lstStyle/>
          <a:p>
            <a:pPr eaLnBrk="1" hangingPunct="1">
              <a:defRPr/>
            </a:pPr>
            <a:endParaRPr lang="en-US" sz="4400" b="1">
              <a:solidFill>
                <a:schemeClr val="bg1"/>
              </a:solidFill>
              <a:effectLst>
                <a:outerShdw blurRad="38100" dist="38100" dir="2700000" algn="tl">
                  <a:srgbClr val="C0C0C0"/>
                </a:outerShdw>
              </a:effectLst>
              <a:latin typeface="Arial Narrow" pitchFamily="34" charset="0"/>
            </a:endParaRPr>
          </a:p>
        </p:txBody>
      </p:sp>
      <p:sp>
        <p:nvSpPr>
          <p:cNvPr id="91139" name="Title 2"/>
          <p:cNvSpPr>
            <a:spLocks noGrp="1"/>
          </p:cNvSpPr>
          <p:nvPr>
            <p:ph type="title" idx="4294967295"/>
          </p:nvPr>
        </p:nvSpPr>
        <p:spPr bwMode="auto">
          <a:xfrm>
            <a:off x="341313" y="76200"/>
            <a:ext cx="8802687" cy="609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900" smtClean="0">
                <a:latin typeface="Arial Narrow" panose="020B0606020202030204" pitchFamily="34" charset="0"/>
              </a:rPr>
              <a:t>Strategic Thinking</a:t>
            </a:r>
            <a:br>
              <a:rPr lang="en-US" altLang="en-US" sz="2900" smtClean="0">
                <a:latin typeface="Arial Narrow" panose="020B0606020202030204" pitchFamily="34" charset="0"/>
              </a:rPr>
            </a:br>
            <a:endParaRPr lang="en-US" altLang="en-US" sz="2900" smtClean="0">
              <a:latin typeface="Arial Narrow" panose="020B0606020202030204" pitchFamily="34" charset="0"/>
            </a:endParaRPr>
          </a:p>
        </p:txBody>
      </p:sp>
      <p:pic>
        <p:nvPicPr>
          <p:cNvPr id="91140" name="Content Placeholder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10210800"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Welcome, Guests!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2286000"/>
            <a:ext cx="6170976" cy="2270919"/>
          </a:xfrm>
          <a:prstGeom prst="rect">
            <a:avLst/>
          </a:prstGeom>
        </p:spPr>
      </p:pic>
    </p:spTree>
    <p:extLst>
      <p:ext uri="{BB962C8B-B14F-4D97-AF65-F5344CB8AC3E}">
        <p14:creationId xmlns:p14="http://schemas.microsoft.com/office/powerpoint/2010/main" val="3831100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995" name="Group 3"/>
          <p:cNvGrpSpPr>
            <a:grpSpLocks/>
          </p:cNvGrpSpPr>
          <p:nvPr/>
        </p:nvGrpSpPr>
        <p:grpSpPr bwMode="auto">
          <a:xfrm>
            <a:off x="1600200" y="1447800"/>
            <a:ext cx="5715000" cy="4038600"/>
            <a:chOff x="1008" y="912"/>
            <a:chExt cx="3600" cy="2544"/>
          </a:xfrm>
        </p:grpSpPr>
        <p:grpSp>
          <p:nvGrpSpPr>
            <p:cNvPr id="84999" name="Group 4"/>
            <p:cNvGrpSpPr>
              <a:grpSpLocks/>
            </p:cNvGrpSpPr>
            <p:nvPr/>
          </p:nvGrpSpPr>
          <p:grpSpPr bwMode="auto">
            <a:xfrm>
              <a:off x="1680" y="1248"/>
              <a:ext cx="2257" cy="1872"/>
              <a:chOff x="1487" y="1418"/>
              <a:chExt cx="2257" cy="1361"/>
            </a:xfrm>
          </p:grpSpPr>
          <p:sp>
            <p:nvSpPr>
              <p:cNvPr id="85001" name="AutoShape 5"/>
              <p:cNvSpPr>
                <a:spLocks noChangeArrowheads="1"/>
              </p:cNvSpPr>
              <p:nvPr/>
            </p:nvSpPr>
            <p:spPr bwMode="auto">
              <a:xfrm rot="10566378" flipH="1">
                <a:off x="1487" y="1418"/>
                <a:ext cx="1056" cy="1311"/>
              </a:xfrm>
              <a:prstGeom prst="curvedRightArrow">
                <a:avLst>
                  <a:gd name="adj1" fmla="val 23806"/>
                  <a:gd name="adj2" fmla="val 49659"/>
                  <a:gd name="adj3" fmla="val 33333"/>
                </a:avLst>
              </a:prstGeom>
              <a:solidFill>
                <a:schemeClr val="accent1"/>
              </a:solidFill>
              <a:ln w="508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a:p>
            </p:txBody>
          </p:sp>
          <p:sp>
            <p:nvSpPr>
              <p:cNvPr id="85002" name="AutoShape 6"/>
              <p:cNvSpPr>
                <a:spLocks noChangeArrowheads="1"/>
              </p:cNvSpPr>
              <p:nvPr/>
            </p:nvSpPr>
            <p:spPr bwMode="auto">
              <a:xfrm rot="5713066">
                <a:off x="2563" y="1598"/>
                <a:ext cx="1257" cy="1104"/>
              </a:xfrm>
              <a:prstGeom prst="curvedDownArrow">
                <a:avLst>
                  <a:gd name="adj1" fmla="val 22772"/>
                  <a:gd name="adj2" fmla="val 45543"/>
                  <a:gd name="adj3" fmla="val 33333"/>
                </a:avLst>
              </a:prstGeom>
              <a:solidFill>
                <a:schemeClr val="accent1"/>
              </a:solidFill>
              <a:ln w="50800">
                <a:solidFill>
                  <a:schemeClr val="tx1"/>
                </a:solidFill>
                <a:miter lim="800000"/>
                <a:headEnd/>
                <a:tailEnd/>
              </a:ln>
            </p:spPr>
            <p:txBody>
              <a:bodyPr wrap="none" anchor="ct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a:p>
            </p:txBody>
          </p:sp>
        </p:grpSp>
        <p:sp>
          <p:nvSpPr>
            <p:cNvPr id="85000" name="Oval 7"/>
            <p:cNvSpPr>
              <a:spLocks noChangeArrowheads="1"/>
            </p:cNvSpPr>
            <p:nvPr/>
          </p:nvSpPr>
          <p:spPr bwMode="auto">
            <a:xfrm>
              <a:off x="1008" y="912"/>
              <a:ext cx="3600" cy="2544"/>
            </a:xfrm>
            <a:prstGeom prst="ellipse">
              <a:avLst/>
            </a:pr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ヒラギノ角ゴ Pro W3" charset="0"/>
                  <a:cs typeface="ヒラギノ角ゴ Pro W3" charset="0"/>
                </a:defRPr>
              </a:lvl1pPr>
              <a:lvl2pPr marL="742950" indent="-285750">
                <a:defRPr sz="2400">
                  <a:solidFill>
                    <a:schemeClr val="tx1"/>
                  </a:solidFill>
                  <a:latin typeface="Arial" panose="020B0604020202020204" pitchFamily="34" charset="0"/>
                  <a:ea typeface="ヒラギノ角ゴ Pro W3" charset="0"/>
                  <a:cs typeface="ヒラギノ角ゴ Pro W3" charset="0"/>
                </a:defRPr>
              </a:lvl2pPr>
              <a:lvl3pPr marL="1143000" indent="-228600">
                <a:defRPr sz="2400">
                  <a:solidFill>
                    <a:schemeClr val="tx1"/>
                  </a:solidFill>
                  <a:latin typeface="Arial" panose="020B0604020202020204" pitchFamily="34" charset="0"/>
                  <a:ea typeface="ヒラギノ角ゴ Pro W3" charset="0"/>
                  <a:cs typeface="ヒラギノ角ゴ Pro W3" charset="0"/>
                </a:defRPr>
              </a:lvl3pPr>
              <a:lvl4pPr marL="1600200" indent="-228600">
                <a:defRPr sz="2400">
                  <a:solidFill>
                    <a:schemeClr val="tx1"/>
                  </a:solidFill>
                  <a:latin typeface="Arial" panose="020B0604020202020204" pitchFamily="34" charset="0"/>
                  <a:ea typeface="ヒラギノ角ゴ Pro W3" charset="0"/>
                  <a:cs typeface="ヒラギノ角ゴ Pro W3" charset="0"/>
                </a:defRPr>
              </a:lvl4pPr>
              <a:lvl5pPr marL="2057400" indent="-228600">
                <a:defRPr sz="2400">
                  <a:solidFill>
                    <a:schemeClr val="tx1"/>
                  </a:solidFill>
                  <a:latin typeface="Arial" panose="020B0604020202020204" pitchFamily="34"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0"/>
                  <a:cs typeface="ヒラギノ角ゴ Pro W3" charset="0"/>
                </a:defRPr>
              </a:lvl9pPr>
            </a:lstStyle>
            <a:p>
              <a:pPr eaLnBrk="1" hangingPunct="1"/>
              <a:endParaRPr lang="en-US" altLang="en-US"/>
            </a:p>
          </p:txBody>
        </p:sp>
      </p:grpSp>
      <p:sp>
        <p:nvSpPr>
          <p:cNvPr id="270345" name="Text Box 9"/>
          <p:cNvSpPr txBox="1">
            <a:spLocks noChangeArrowheads="1"/>
          </p:cNvSpPr>
          <p:nvPr/>
        </p:nvSpPr>
        <p:spPr bwMode="auto">
          <a:xfrm>
            <a:off x="279400" y="1703388"/>
            <a:ext cx="2292350" cy="954107"/>
          </a:xfrm>
          <a:prstGeom prst="rect">
            <a:avLst/>
          </a:prstGeom>
          <a:solidFill>
            <a:schemeClr val="bg1"/>
          </a:solidFill>
          <a:ln>
            <a:noFill/>
          </a:ln>
          <a:effectLst/>
          <a:extLst/>
        </p:spPr>
        <p:txBody>
          <a:bodyPr>
            <a:spAutoFit/>
          </a:bodyPr>
          <a:lstStyle/>
          <a:p>
            <a:pPr eaLnBrk="1" hangingPunct="1">
              <a:defRPr/>
            </a:pPr>
            <a:r>
              <a:rPr lang="en-US" sz="2800" dirty="0">
                <a:solidFill>
                  <a:schemeClr val="tx2">
                    <a:lumMod val="75000"/>
                  </a:schemeClr>
                </a:solidFill>
                <a:latin typeface="Georgia" pitchFamily="18" charset="0"/>
                <a:ea typeface="MS PGothic" charset="0"/>
                <a:cs typeface="+mn-cs"/>
              </a:rPr>
              <a:t>Actions and Programs</a:t>
            </a:r>
          </a:p>
        </p:txBody>
      </p:sp>
      <p:sp>
        <p:nvSpPr>
          <p:cNvPr id="270346" name="Text Box 10"/>
          <p:cNvSpPr txBox="1">
            <a:spLocks noChangeArrowheads="1"/>
          </p:cNvSpPr>
          <p:nvPr/>
        </p:nvSpPr>
        <p:spPr bwMode="auto">
          <a:xfrm>
            <a:off x="4038600" y="5088731"/>
            <a:ext cx="1295400" cy="1384300"/>
          </a:xfrm>
          <a:prstGeom prst="rect">
            <a:avLst/>
          </a:prstGeom>
          <a:solidFill>
            <a:schemeClr val="bg1"/>
          </a:solidFill>
          <a:ln>
            <a:noFill/>
          </a:ln>
          <a:effectLst/>
          <a:extLst/>
        </p:spPr>
        <p:txBody>
          <a:bodyPr wrap="square">
            <a:spAutoFit/>
          </a:bodyPr>
          <a:lstStyle/>
          <a:p>
            <a:pPr eaLnBrk="1" hangingPunct="1">
              <a:defRPr/>
            </a:pPr>
            <a:r>
              <a:rPr lang="en-US" sz="2800" dirty="0">
                <a:solidFill>
                  <a:schemeClr val="tx2">
                    <a:lumMod val="75000"/>
                  </a:schemeClr>
                </a:solidFill>
                <a:latin typeface="Georgia" pitchFamily="18" charset="0"/>
                <a:ea typeface="MS PGothic" charset="0"/>
                <a:cs typeface="+mn-cs"/>
              </a:rPr>
              <a:t>Long-Range Plan</a:t>
            </a:r>
          </a:p>
        </p:txBody>
      </p:sp>
      <p:sp>
        <p:nvSpPr>
          <p:cNvPr id="270349" name="Text Box 13"/>
          <p:cNvSpPr txBox="1">
            <a:spLocks noChangeArrowheads="1"/>
          </p:cNvSpPr>
          <p:nvPr/>
        </p:nvSpPr>
        <p:spPr bwMode="auto">
          <a:xfrm>
            <a:off x="6248400" y="2133600"/>
            <a:ext cx="1858963" cy="523875"/>
          </a:xfrm>
          <a:prstGeom prst="rect">
            <a:avLst/>
          </a:prstGeom>
          <a:solidFill>
            <a:schemeClr val="bg1"/>
          </a:solidFill>
          <a:ln>
            <a:noFill/>
          </a:ln>
          <a:effectLst/>
          <a:extLst/>
        </p:spPr>
        <p:txBody>
          <a:bodyPr>
            <a:spAutoFit/>
          </a:bodyPr>
          <a:lstStyle/>
          <a:p>
            <a:pPr eaLnBrk="1" hangingPunct="1">
              <a:defRPr/>
            </a:pPr>
            <a:r>
              <a:rPr lang="en-US" sz="2800" dirty="0">
                <a:solidFill>
                  <a:schemeClr val="tx2">
                    <a:lumMod val="75000"/>
                  </a:schemeClr>
                </a:solidFill>
                <a:latin typeface="Georgia" pitchFamily="18" charset="0"/>
                <a:ea typeface="MS PGothic" charset="0"/>
                <a:cs typeface="+mn-cs"/>
              </a:rPr>
              <a:t>Vision</a:t>
            </a:r>
          </a:p>
        </p:txBody>
      </p:sp>
      <p:sp>
        <p:nvSpPr>
          <p:cNvPr id="2" name="Title 1"/>
          <p:cNvSpPr>
            <a:spLocks noGrp="1"/>
          </p:cNvSpPr>
          <p:nvPr>
            <p:ph type="title"/>
          </p:nvPr>
        </p:nvSpPr>
        <p:spPr/>
        <p:txBody>
          <a:bodyPr/>
          <a:lstStyle/>
          <a:p>
            <a:r>
              <a:rPr lang="en-US" dirty="0" smtClean="0"/>
              <a:t>Vision to Plan</a:t>
            </a:r>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7888" y="1190625"/>
            <a:ext cx="4303712"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p:cNvSpPr>
          <p:nvPr/>
        </p:nvSpPr>
        <p:spPr bwMode="auto">
          <a:xfrm>
            <a:off x="152400" y="228600"/>
            <a:ext cx="5334000" cy="1524000"/>
          </a:xfrm>
          <a:prstGeom prst="rect">
            <a:avLst/>
          </a:prstGeom>
          <a:noFill/>
          <a:ln w="9525">
            <a:noFill/>
            <a:miter lim="800000"/>
            <a:headEnd/>
            <a:tailEnd/>
          </a:ln>
        </p:spPr>
        <p:txBody>
          <a:bodyPr anchor="ctr"/>
          <a:lstStyle/>
          <a:p>
            <a:pPr algn="ctr">
              <a:defRPr/>
            </a:pPr>
            <a:endParaRPr lang="en-US" sz="4000">
              <a:effectLst>
                <a:outerShdw blurRad="38100" dist="38100" dir="2700000" algn="tl">
                  <a:srgbClr val="C0C0C0"/>
                </a:outerShdw>
              </a:effectLst>
            </a:endParaRPr>
          </a:p>
        </p:txBody>
      </p:sp>
      <p:sp>
        <p:nvSpPr>
          <p:cNvPr id="87045" name="Title 5"/>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dirty="0" smtClean="0">
                <a:latin typeface="Arial Narrow" panose="020B0606020202030204" pitchFamily="34" charset="0"/>
              </a:rPr>
              <a:t>The Basic Planning Questions</a:t>
            </a:r>
          </a:p>
        </p:txBody>
      </p:sp>
      <p:sp>
        <p:nvSpPr>
          <p:cNvPr id="87044" name="Content Placeholder 4"/>
          <p:cNvSpPr>
            <a:spLocks noGrp="1"/>
          </p:cNvSpPr>
          <p:nvPr>
            <p:ph idx="1"/>
          </p:nvPr>
        </p:nvSpPr>
        <p:spPr bwMode="auto">
          <a:xfrm>
            <a:off x="457200" y="1219200"/>
            <a:ext cx="54864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300"/>
              </a:spcBef>
            </a:pPr>
            <a:r>
              <a:rPr lang="en-US" altLang="en-US" dirty="0" smtClean="0">
                <a:latin typeface="Georgia" panose="02040502050405020303" pitchFamily="18" charset="0"/>
              </a:rPr>
              <a:t>Who are you?</a:t>
            </a:r>
            <a:endParaRPr lang="en-US" altLang="en-US" sz="1100" dirty="0" smtClean="0">
              <a:latin typeface="Georgia" panose="02040502050405020303" pitchFamily="18" charset="0"/>
            </a:endParaRPr>
          </a:p>
          <a:p>
            <a:pPr>
              <a:spcBef>
                <a:spcPts val="300"/>
              </a:spcBef>
            </a:pPr>
            <a:r>
              <a:rPr lang="en-US" altLang="en-US" dirty="0" smtClean="0">
                <a:latin typeface="Georgia" panose="02040502050405020303" pitchFamily="18" charset="0"/>
              </a:rPr>
              <a:t>Where are you?</a:t>
            </a:r>
            <a:endParaRPr lang="en-US" altLang="en-US" sz="1100" dirty="0" smtClean="0">
              <a:latin typeface="Georgia" panose="02040502050405020303" pitchFamily="18" charset="0"/>
            </a:endParaRPr>
          </a:p>
          <a:p>
            <a:pPr>
              <a:spcBef>
                <a:spcPts val="300"/>
              </a:spcBef>
            </a:pPr>
            <a:r>
              <a:rPr lang="en-US" altLang="en-US" dirty="0" smtClean="0">
                <a:latin typeface="Georgia" panose="02040502050405020303" pitchFamily="18" charset="0"/>
              </a:rPr>
              <a:t>Where do you want to be?</a:t>
            </a:r>
            <a:endParaRPr lang="en-US" altLang="en-US" sz="1100" dirty="0" smtClean="0">
              <a:latin typeface="Georgia" panose="02040502050405020303" pitchFamily="18" charset="0"/>
            </a:endParaRPr>
          </a:p>
          <a:p>
            <a:pPr>
              <a:spcBef>
                <a:spcPts val="300"/>
              </a:spcBef>
            </a:pPr>
            <a:r>
              <a:rPr lang="en-US" altLang="en-US" dirty="0" smtClean="0">
                <a:latin typeface="Georgia" panose="02040502050405020303" pitchFamily="18" charset="0"/>
              </a:rPr>
              <a:t>How will you get there?</a:t>
            </a:r>
            <a:endParaRPr lang="en-US" altLang="en-US" sz="1100" dirty="0" smtClean="0">
              <a:latin typeface="Georgia" panose="02040502050405020303" pitchFamily="18" charset="0"/>
            </a:endParaRPr>
          </a:p>
          <a:p>
            <a:pPr>
              <a:spcBef>
                <a:spcPts val="300"/>
              </a:spcBef>
            </a:pPr>
            <a:r>
              <a:rPr lang="en-US" altLang="en-US" dirty="0" smtClean="0">
                <a:latin typeface="Georgia" panose="02040502050405020303" pitchFamily="18" charset="0"/>
              </a:rPr>
              <a:t>How will you know when you have arrived?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Evaluate and Plan</a:t>
            </a:r>
            <a:endParaRPr lang="en-US" dirty="0"/>
          </a:p>
        </p:txBody>
      </p:sp>
      <p:sp>
        <p:nvSpPr>
          <p:cNvPr id="3" name="Content Placeholder 2"/>
          <p:cNvSpPr>
            <a:spLocks noGrp="1"/>
          </p:cNvSpPr>
          <p:nvPr>
            <p:ph idx="1"/>
          </p:nvPr>
        </p:nvSpPr>
        <p:spPr>
          <a:prstGeom prst="rect">
            <a:avLst/>
          </a:prstGeom>
        </p:spPr>
        <p:txBody>
          <a:bodyPr/>
          <a:lstStyle/>
          <a:p>
            <a:r>
              <a:rPr lang="en-US" dirty="0" smtClean="0"/>
              <a:t>Identify </a:t>
            </a:r>
          </a:p>
          <a:p>
            <a:pPr lvl="1"/>
            <a:r>
              <a:rPr lang="en-US" dirty="0"/>
              <a:t>S</a:t>
            </a:r>
            <a:r>
              <a:rPr lang="en-US" dirty="0" smtClean="0"/>
              <a:t>trengths, </a:t>
            </a:r>
          </a:p>
          <a:p>
            <a:pPr lvl="1"/>
            <a:r>
              <a:rPr lang="en-US" dirty="0" smtClean="0"/>
              <a:t>Weaknesses</a:t>
            </a:r>
          </a:p>
          <a:p>
            <a:pPr lvl="1"/>
            <a:r>
              <a:rPr lang="en-US" dirty="0"/>
              <a:t>O</a:t>
            </a:r>
            <a:r>
              <a:rPr lang="en-US" dirty="0" smtClean="0"/>
              <a:t>pportunities for improvement</a:t>
            </a:r>
          </a:p>
          <a:p>
            <a:r>
              <a:rPr lang="en-US" dirty="0" smtClean="0"/>
              <a:t>Don’t bite off too much</a:t>
            </a:r>
          </a:p>
          <a:p>
            <a:r>
              <a:rPr lang="en-US" dirty="0" smtClean="0"/>
              <a:t>Be a vibrant club</a:t>
            </a:r>
          </a:p>
          <a:p>
            <a:pPr marL="0" indent="0">
              <a:buNone/>
            </a:pPr>
            <a:endParaRPr lang="en-US" dirty="0"/>
          </a:p>
        </p:txBody>
      </p:sp>
    </p:spTree>
    <p:extLst>
      <p:ext uri="{BB962C8B-B14F-4D97-AF65-F5344CB8AC3E}">
        <p14:creationId xmlns:p14="http://schemas.microsoft.com/office/powerpoint/2010/main" val="3939936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FUN</a:t>
            </a:r>
            <a:endParaRPr lang="en-US" dirty="0"/>
          </a:p>
        </p:txBody>
      </p:sp>
      <p:sp>
        <p:nvSpPr>
          <p:cNvPr id="3" name="Content Placeholder 2"/>
          <p:cNvSpPr>
            <a:spLocks noGrp="1"/>
          </p:cNvSpPr>
          <p:nvPr>
            <p:ph idx="1"/>
          </p:nvPr>
        </p:nvSpPr>
        <p:spPr>
          <a:prstGeom prst="rect">
            <a:avLst/>
          </a:prstGeom>
        </p:spPr>
        <p:txBody>
          <a:bodyPr/>
          <a:lstStyle/>
          <a:p>
            <a:r>
              <a:rPr lang="en-US" dirty="0" smtClean="0"/>
              <a:t>Being a Rotarian should be FUN</a:t>
            </a:r>
          </a:p>
          <a:p>
            <a:r>
              <a:rPr lang="en-US" dirty="0" smtClean="0"/>
              <a:t>It’s the fun and the caring relationships that bring people back each week</a:t>
            </a:r>
          </a:p>
          <a:p>
            <a:r>
              <a:rPr lang="en-US" dirty="0" smtClean="0"/>
              <a:t>We start on time</a:t>
            </a:r>
          </a:p>
          <a:p>
            <a:r>
              <a:rPr lang="en-US" dirty="0" smtClean="0"/>
              <a:t>We end on time</a:t>
            </a:r>
          </a:p>
          <a:p>
            <a:r>
              <a:rPr lang="en-US" dirty="0" smtClean="0"/>
              <a:t>We have a good time</a:t>
            </a:r>
          </a:p>
          <a:p>
            <a:endParaRPr lang="en-US" dirty="0"/>
          </a:p>
        </p:txBody>
      </p:sp>
    </p:spTree>
    <p:extLst>
      <p:ext uri="{BB962C8B-B14F-4D97-AF65-F5344CB8AC3E}">
        <p14:creationId xmlns:p14="http://schemas.microsoft.com/office/powerpoint/2010/main" val="396633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a:t>What </a:t>
            </a:r>
            <a:r>
              <a:rPr lang="en-US" dirty="0" smtClean="0"/>
              <a:t>Does </a:t>
            </a:r>
            <a:r>
              <a:rPr lang="en-US" dirty="0"/>
              <a:t>our Club “Stand For” in </a:t>
            </a:r>
            <a:r>
              <a:rPr lang="en-US" dirty="0" smtClean="0"/>
              <a:t>Our </a:t>
            </a:r>
            <a:r>
              <a:rPr lang="en-US" dirty="0"/>
              <a:t>Community?</a:t>
            </a:r>
          </a:p>
        </p:txBody>
      </p:sp>
      <p:sp>
        <p:nvSpPr>
          <p:cNvPr id="3" name="Content Placeholder 2"/>
          <p:cNvSpPr>
            <a:spLocks noGrp="1"/>
          </p:cNvSpPr>
          <p:nvPr>
            <p:ph idx="1"/>
          </p:nvPr>
        </p:nvSpPr>
        <p:spPr>
          <a:prstGeom prst="rect">
            <a:avLst/>
          </a:prstGeom>
        </p:spPr>
        <p:txBody>
          <a:bodyPr/>
          <a:lstStyle/>
          <a:p>
            <a:r>
              <a:rPr lang="en-US" dirty="0" smtClean="0"/>
              <a:t>Community </a:t>
            </a:r>
            <a:r>
              <a:rPr lang="en-US" dirty="0"/>
              <a:t>s</a:t>
            </a:r>
            <a:r>
              <a:rPr lang="en-US" dirty="0" smtClean="0"/>
              <a:t>ervice </a:t>
            </a:r>
            <a:r>
              <a:rPr lang="en-US" dirty="0"/>
              <a:t>f</a:t>
            </a:r>
            <a:r>
              <a:rPr lang="en-US" dirty="0" smtClean="0"/>
              <a:t>ocus</a:t>
            </a:r>
          </a:p>
          <a:p>
            <a:r>
              <a:rPr lang="en-US" dirty="0" smtClean="0"/>
              <a:t>Entrepreneurial style fundraising</a:t>
            </a:r>
          </a:p>
          <a:p>
            <a:r>
              <a:rPr lang="en-US" dirty="0" smtClean="0"/>
              <a:t>Fun, inclusive, open</a:t>
            </a:r>
          </a:p>
          <a:p>
            <a:endParaRPr lang="en-US" dirty="0"/>
          </a:p>
        </p:txBody>
      </p:sp>
      <p:grpSp>
        <p:nvGrpSpPr>
          <p:cNvPr id="8" name="Group 7"/>
          <p:cNvGrpSpPr/>
          <p:nvPr/>
        </p:nvGrpSpPr>
        <p:grpSpPr>
          <a:xfrm>
            <a:off x="3048000" y="3230563"/>
            <a:ext cx="3962400" cy="2514600"/>
            <a:chOff x="5029200" y="4038600"/>
            <a:chExt cx="3962400" cy="251460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4" name="TextBox 3"/>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1294625333"/>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 2017: What Is the </a:t>
            </a:r>
            <a:r>
              <a:rPr lang="en-US" dirty="0"/>
              <a:t>S</a:t>
            </a:r>
            <a:r>
              <a:rPr lang="en-US" dirty="0" smtClean="0"/>
              <a:t>ize of the Club?</a:t>
            </a:r>
            <a:endParaRPr lang="en-US" dirty="0"/>
          </a:p>
        </p:txBody>
      </p:sp>
      <p:sp>
        <p:nvSpPr>
          <p:cNvPr id="3" name="Content Placeholder 2"/>
          <p:cNvSpPr>
            <a:spLocks noGrp="1"/>
          </p:cNvSpPr>
          <p:nvPr>
            <p:ph idx="1"/>
          </p:nvPr>
        </p:nvSpPr>
        <p:spPr>
          <a:prstGeom prst="rect">
            <a:avLst/>
          </a:prstGeom>
        </p:spPr>
        <p:txBody>
          <a:bodyPr/>
          <a:lstStyle/>
          <a:p>
            <a:r>
              <a:rPr lang="en-US" dirty="0" smtClean="0"/>
              <a:t>75 members</a:t>
            </a:r>
          </a:p>
          <a:p>
            <a:r>
              <a:rPr lang="en-US" dirty="0" smtClean="0"/>
              <a:t>60 members</a:t>
            </a:r>
          </a:p>
          <a:p>
            <a:r>
              <a:rPr lang="en-US" dirty="0" smtClean="0"/>
              <a:t>70 members</a:t>
            </a:r>
            <a:endParaRPr lang="en-US" dirty="0"/>
          </a:p>
        </p:txBody>
      </p:sp>
      <p:grpSp>
        <p:nvGrpSpPr>
          <p:cNvPr id="8" name="Group 7"/>
          <p:cNvGrpSpPr/>
          <p:nvPr/>
        </p:nvGrpSpPr>
        <p:grpSpPr>
          <a:xfrm>
            <a:off x="3048000" y="3230563"/>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160541139"/>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What Are the Club </a:t>
            </a:r>
            <a:r>
              <a:rPr lang="en-US" dirty="0"/>
              <a:t>C</a:t>
            </a:r>
            <a:r>
              <a:rPr lang="en-US" dirty="0" smtClean="0"/>
              <a:t>haracteristics, Features, Demographics?</a:t>
            </a:r>
            <a:endParaRPr lang="en-US" dirty="0"/>
          </a:p>
        </p:txBody>
      </p:sp>
      <p:sp>
        <p:nvSpPr>
          <p:cNvPr id="3" name="Content Placeholder 2"/>
          <p:cNvSpPr>
            <a:spLocks noGrp="1"/>
          </p:cNvSpPr>
          <p:nvPr>
            <p:ph idx="1"/>
          </p:nvPr>
        </p:nvSpPr>
        <p:spPr>
          <a:prstGeom prst="rect">
            <a:avLst/>
          </a:prstGeom>
        </p:spPr>
        <p:txBody>
          <a:bodyPr/>
          <a:lstStyle/>
          <a:p>
            <a:r>
              <a:rPr lang="en-US" dirty="0" smtClean="0"/>
              <a:t>Business people</a:t>
            </a:r>
          </a:p>
          <a:p>
            <a:r>
              <a:rPr lang="en-US" dirty="0" smtClean="0"/>
              <a:t>Team members</a:t>
            </a:r>
          </a:p>
          <a:p>
            <a:r>
              <a:rPr lang="en-US" dirty="0" smtClean="0"/>
              <a:t>Younger working </a:t>
            </a:r>
            <a:r>
              <a:rPr lang="en-US" dirty="0"/>
              <a:t>p</a:t>
            </a:r>
            <a:r>
              <a:rPr lang="en-US" dirty="0" smtClean="0"/>
              <a:t>rofessionals</a:t>
            </a:r>
          </a:p>
          <a:p>
            <a:r>
              <a:rPr lang="en-US" dirty="0" smtClean="0"/>
              <a:t>Community activists</a:t>
            </a:r>
          </a:p>
          <a:p>
            <a:r>
              <a:rPr lang="en-US" dirty="0" smtClean="0"/>
              <a:t>Retirees and newly retired</a:t>
            </a:r>
            <a:endParaRPr lang="en-US" dirty="0"/>
          </a:p>
        </p:txBody>
      </p:sp>
      <p:grpSp>
        <p:nvGrpSpPr>
          <p:cNvPr id="8" name="Group 7"/>
          <p:cNvGrpSpPr/>
          <p:nvPr/>
        </p:nvGrpSpPr>
        <p:grpSpPr>
          <a:xfrm>
            <a:off x="2971800" y="4038600"/>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3299020410"/>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About Our Club Administration</a:t>
            </a:r>
            <a:endParaRPr lang="en-US" dirty="0"/>
          </a:p>
        </p:txBody>
      </p:sp>
      <p:sp>
        <p:nvSpPr>
          <p:cNvPr id="3" name="Content Placeholder 2"/>
          <p:cNvSpPr>
            <a:spLocks noGrp="1"/>
          </p:cNvSpPr>
          <p:nvPr>
            <p:ph idx="1"/>
          </p:nvPr>
        </p:nvSpPr>
        <p:spPr>
          <a:prstGeom prst="rect">
            <a:avLst/>
          </a:prstGeom>
        </p:spPr>
        <p:txBody>
          <a:bodyPr/>
          <a:lstStyle/>
          <a:p>
            <a:r>
              <a:rPr lang="en-US" dirty="0" smtClean="0"/>
              <a:t>Adaptable for membership and service</a:t>
            </a:r>
          </a:p>
          <a:p>
            <a:r>
              <a:rPr lang="en-US" dirty="0" smtClean="0"/>
              <a:t>Communicate using today’s technology (</a:t>
            </a:r>
            <a:r>
              <a:rPr lang="en-US" dirty="0" err="1" smtClean="0"/>
              <a:t>wechat</a:t>
            </a:r>
            <a:r>
              <a:rPr lang="en-US" dirty="0" smtClean="0"/>
              <a:t>, texting, instant messaging, etc.)</a:t>
            </a:r>
          </a:p>
          <a:p>
            <a:r>
              <a:rPr lang="en-US" dirty="0" smtClean="0"/>
              <a:t>Active system for membership</a:t>
            </a:r>
          </a:p>
          <a:p>
            <a:r>
              <a:rPr lang="en-US" dirty="0" smtClean="0"/>
              <a:t>Business skill development at meetings</a:t>
            </a:r>
            <a:endParaRPr lang="en-US" dirty="0"/>
          </a:p>
        </p:txBody>
      </p:sp>
      <p:grpSp>
        <p:nvGrpSpPr>
          <p:cNvPr id="11" name="Group 10"/>
          <p:cNvGrpSpPr/>
          <p:nvPr/>
        </p:nvGrpSpPr>
        <p:grpSpPr>
          <a:xfrm>
            <a:off x="2971800" y="4038600"/>
            <a:ext cx="3962400" cy="2514600"/>
            <a:chOff x="5029200" y="4038600"/>
            <a:chExt cx="3962400" cy="2514600"/>
          </a:xfrm>
        </p:grpSpPr>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3" name="TextBox 12"/>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154741575"/>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029200" y="4038600"/>
            <a:ext cx="3962400" cy="2514600"/>
            <a:chOff x="5029200" y="4038600"/>
            <a:chExt cx="3962400" cy="251460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7" name="TextBox 6"/>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
        <p:nvSpPr>
          <p:cNvPr id="2" name="Title 1"/>
          <p:cNvSpPr>
            <a:spLocks noGrp="1"/>
          </p:cNvSpPr>
          <p:nvPr>
            <p:ph type="title"/>
          </p:nvPr>
        </p:nvSpPr>
        <p:spPr>
          <a:prstGeom prst="rect">
            <a:avLst/>
          </a:prstGeom>
        </p:spPr>
        <p:txBody>
          <a:bodyPr/>
          <a:lstStyle/>
          <a:p>
            <a:r>
              <a:rPr lang="en-US" dirty="0" smtClean="0"/>
              <a:t>About Vocational Service</a:t>
            </a:r>
            <a:endParaRPr lang="en-US" dirty="0"/>
          </a:p>
        </p:txBody>
      </p:sp>
      <p:sp>
        <p:nvSpPr>
          <p:cNvPr id="3" name="Content Placeholder 2"/>
          <p:cNvSpPr>
            <a:spLocks noGrp="1"/>
          </p:cNvSpPr>
          <p:nvPr>
            <p:ph idx="1"/>
          </p:nvPr>
        </p:nvSpPr>
        <p:spPr>
          <a:prstGeom prst="rect">
            <a:avLst/>
          </a:prstGeom>
        </p:spPr>
        <p:txBody>
          <a:bodyPr/>
          <a:lstStyle/>
          <a:p>
            <a:r>
              <a:rPr lang="en-US" dirty="0" smtClean="0"/>
              <a:t>Apply the 4-way test to all decisions</a:t>
            </a:r>
          </a:p>
          <a:p>
            <a:r>
              <a:rPr lang="en-US" dirty="0" smtClean="0"/>
              <a:t>Mentoring program for </a:t>
            </a:r>
            <a:r>
              <a:rPr lang="en-US" dirty="0" err="1" smtClean="0"/>
              <a:t>Rotaract</a:t>
            </a:r>
            <a:r>
              <a:rPr lang="en-US" dirty="0" smtClean="0"/>
              <a:t> grads (with a focus)</a:t>
            </a:r>
          </a:p>
          <a:p>
            <a:r>
              <a:rPr lang="en-US" dirty="0" smtClean="0"/>
              <a:t>High school mentoring program</a:t>
            </a:r>
          </a:p>
          <a:p>
            <a:r>
              <a:rPr lang="en-US" dirty="0" smtClean="0"/>
              <a:t>Education on financial aid</a:t>
            </a:r>
          </a:p>
          <a:p>
            <a:r>
              <a:rPr lang="en-US" dirty="0" smtClean="0"/>
              <a:t>Social studies unit on </a:t>
            </a:r>
            <a:br>
              <a:rPr lang="en-US" dirty="0" smtClean="0"/>
            </a:br>
            <a:r>
              <a:rPr lang="en-US" dirty="0" smtClean="0"/>
              <a:t>peace for middle school </a:t>
            </a:r>
            <a:br>
              <a:rPr lang="en-US" dirty="0" smtClean="0"/>
            </a:br>
            <a:r>
              <a:rPr lang="en-US" dirty="0" smtClean="0"/>
              <a:t>and high school</a:t>
            </a:r>
          </a:p>
          <a:p>
            <a:endParaRPr lang="en-US" dirty="0"/>
          </a:p>
        </p:txBody>
      </p:sp>
    </p:spTree>
    <p:extLst>
      <p:ext uri="{BB962C8B-B14F-4D97-AF65-F5344CB8AC3E}">
        <p14:creationId xmlns:p14="http://schemas.microsoft.com/office/powerpoint/2010/main" val="501507936"/>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Community Service Projects</a:t>
            </a:r>
            <a:endParaRPr lang="en-US" dirty="0"/>
          </a:p>
        </p:txBody>
      </p:sp>
      <p:sp>
        <p:nvSpPr>
          <p:cNvPr id="3" name="Content Placeholder 2"/>
          <p:cNvSpPr>
            <a:spLocks noGrp="1"/>
          </p:cNvSpPr>
          <p:nvPr>
            <p:ph idx="1"/>
          </p:nvPr>
        </p:nvSpPr>
        <p:spPr>
          <a:prstGeom prst="rect">
            <a:avLst/>
          </a:prstGeom>
        </p:spPr>
        <p:txBody>
          <a:bodyPr/>
          <a:lstStyle/>
          <a:p>
            <a:r>
              <a:rPr lang="en-US" dirty="0" smtClean="0"/>
              <a:t>Sponsor a community needs assessment, or build upon the efforts of other groups</a:t>
            </a:r>
          </a:p>
          <a:p>
            <a:r>
              <a:rPr lang="en-US" dirty="0" smtClean="0"/>
              <a:t>Plan, finance, and support programs for underserved populations</a:t>
            </a:r>
          </a:p>
          <a:p>
            <a:r>
              <a:rPr lang="en-US" dirty="0" smtClean="0"/>
              <a:t>Partner and leverage the efforts of community non-profits</a:t>
            </a:r>
          </a:p>
          <a:p>
            <a:r>
              <a:rPr lang="en-US" dirty="0" smtClean="0"/>
              <a:t>Support community </a:t>
            </a:r>
            <a:br>
              <a:rPr lang="en-US" dirty="0" smtClean="0"/>
            </a:br>
            <a:r>
              <a:rPr lang="en-US" dirty="0" smtClean="0"/>
              <a:t>activities with good </a:t>
            </a:r>
            <a:br>
              <a:rPr lang="en-US" dirty="0" smtClean="0"/>
            </a:br>
            <a:r>
              <a:rPr lang="en-US" dirty="0" smtClean="0"/>
              <a:t>purpose</a:t>
            </a:r>
            <a:endParaRPr lang="en-US" dirty="0"/>
          </a:p>
        </p:txBody>
      </p:sp>
      <p:grpSp>
        <p:nvGrpSpPr>
          <p:cNvPr id="8" name="Group 7"/>
          <p:cNvGrpSpPr/>
          <p:nvPr/>
        </p:nvGrpSpPr>
        <p:grpSpPr>
          <a:xfrm>
            <a:off x="5029200" y="4038600"/>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3306628499"/>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9425" y="1183341"/>
            <a:ext cx="1857375" cy="2495550"/>
          </a:xfrm>
          <a:prstGeom prst="rect">
            <a:avLst/>
          </a:prstGeom>
        </p:spPr>
      </p:pic>
      <p:sp>
        <p:nvSpPr>
          <p:cNvPr id="2" name="Title 1"/>
          <p:cNvSpPr>
            <a:spLocks noGrp="1"/>
          </p:cNvSpPr>
          <p:nvPr>
            <p:ph type="title"/>
          </p:nvPr>
        </p:nvSpPr>
        <p:spPr>
          <a:prstGeom prst="rect">
            <a:avLst/>
          </a:prstGeom>
        </p:spPr>
        <p:txBody>
          <a:bodyPr/>
          <a:lstStyle/>
          <a:p>
            <a:r>
              <a:rPr lang="en-US" dirty="0" smtClean="0"/>
              <a:t>30</a:t>
            </a:r>
            <a:r>
              <a:rPr lang="en-US" baseline="30000" dirty="0" smtClean="0"/>
              <a:t>th</a:t>
            </a:r>
            <a:r>
              <a:rPr lang="en-US" dirty="0" smtClean="0"/>
              <a:t> Annual Thanksgiving Gridiron Luncheon	</a:t>
            </a:r>
            <a:endParaRPr lang="en-US" dirty="0"/>
          </a:p>
        </p:txBody>
      </p:sp>
      <p:sp>
        <p:nvSpPr>
          <p:cNvPr id="3" name="Content Placeholder 2"/>
          <p:cNvSpPr>
            <a:spLocks noGrp="1"/>
          </p:cNvSpPr>
          <p:nvPr>
            <p:ph idx="1"/>
          </p:nvPr>
        </p:nvSpPr>
        <p:spPr>
          <a:xfrm>
            <a:off x="457200" y="1219200"/>
            <a:ext cx="5943600" cy="4525963"/>
          </a:xfrm>
          <a:prstGeom prst="rect">
            <a:avLst/>
          </a:prstGeom>
        </p:spPr>
        <p:txBody>
          <a:bodyPr/>
          <a:lstStyle/>
          <a:p>
            <a:r>
              <a:rPr lang="en-US" dirty="0" smtClean="0"/>
              <a:t>Held jointly with the Newton Rotary club</a:t>
            </a:r>
          </a:p>
          <a:p>
            <a:r>
              <a:rPr lang="en-US" dirty="0" smtClean="0"/>
              <a:t>Tuesday, November 25</a:t>
            </a:r>
          </a:p>
          <a:p>
            <a:r>
              <a:rPr lang="en-US" dirty="0" smtClean="0"/>
              <a:t>(This is instead of our </a:t>
            </a:r>
            <a:br>
              <a:rPr lang="en-US" dirty="0" smtClean="0"/>
            </a:br>
            <a:r>
              <a:rPr lang="en-US" dirty="0" smtClean="0"/>
              <a:t>regular meetings)</a:t>
            </a:r>
          </a:p>
          <a:p>
            <a:r>
              <a:rPr lang="en-US" dirty="0" smtClean="0"/>
              <a:t>Brae Burn Country Club</a:t>
            </a:r>
          </a:p>
          <a:p>
            <a:r>
              <a:rPr lang="en-US" dirty="0" smtClean="0"/>
              <a:t>Dan Shaughnessy will speak</a:t>
            </a:r>
            <a:endParaRPr lang="en-US" dirty="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425" y="3871632"/>
            <a:ext cx="1974925" cy="2354718"/>
          </a:xfrm>
          <a:prstGeom prst="rect">
            <a:avLst/>
          </a:prstGeom>
        </p:spPr>
      </p:pic>
    </p:spTree>
    <p:extLst>
      <p:ext uri="{BB962C8B-B14F-4D97-AF65-F5344CB8AC3E}">
        <p14:creationId xmlns:p14="http://schemas.microsoft.com/office/powerpoint/2010/main" val="3147378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Youth Service</a:t>
            </a:r>
            <a:endParaRPr lang="en-US" dirty="0"/>
          </a:p>
        </p:txBody>
      </p:sp>
      <p:sp>
        <p:nvSpPr>
          <p:cNvPr id="3" name="Content Placeholder 2"/>
          <p:cNvSpPr>
            <a:spLocks noGrp="1"/>
          </p:cNvSpPr>
          <p:nvPr>
            <p:ph idx="1"/>
          </p:nvPr>
        </p:nvSpPr>
        <p:spPr>
          <a:prstGeom prst="rect">
            <a:avLst/>
          </a:prstGeom>
        </p:spPr>
        <p:txBody>
          <a:bodyPr/>
          <a:lstStyle/>
          <a:p>
            <a:r>
              <a:rPr lang="en-US" dirty="0" smtClean="0"/>
              <a:t>Provide ways for 20-30 year olds to engage in Rotary projects</a:t>
            </a:r>
          </a:p>
          <a:p>
            <a:r>
              <a:rPr lang="en-US" dirty="0" err="1" smtClean="0"/>
              <a:t>Rotaract</a:t>
            </a:r>
            <a:r>
              <a:rPr lang="en-US" dirty="0" smtClean="0"/>
              <a:t> Club includes young </a:t>
            </a:r>
            <a:r>
              <a:rPr lang="en-US" dirty="0"/>
              <a:t>p</a:t>
            </a:r>
            <a:r>
              <a:rPr lang="en-US" dirty="0" smtClean="0"/>
              <a:t>rofessionals</a:t>
            </a:r>
          </a:p>
          <a:p>
            <a:r>
              <a:rPr lang="en-US" dirty="0" smtClean="0"/>
              <a:t>We are the go-to club for help with student projects</a:t>
            </a:r>
            <a:endParaRPr lang="en-US" dirty="0"/>
          </a:p>
        </p:txBody>
      </p:sp>
      <p:grpSp>
        <p:nvGrpSpPr>
          <p:cNvPr id="8" name="Group 7"/>
          <p:cNvGrpSpPr/>
          <p:nvPr/>
        </p:nvGrpSpPr>
        <p:grpSpPr>
          <a:xfrm>
            <a:off x="5029200" y="4038600"/>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2806328766"/>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International Service</a:t>
            </a:r>
            <a:endParaRPr lang="en-US" dirty="0"/>
          </a:p>
        </p:txBody>
      </p:sp>
      <p:sp>
        <p:nvSpPr>
          <p:cNvPr id="3" name="Content Placeholder 2"/>
          <p:cNvSpPr>
            <a:spLocks noGrp="1"/>
          </p:cNvSpPr>
          <p:nvPr>
            <p:ph idx="1"/>
          </p:nvPr>
        </p:nvSpPr>
        <p:spPr>
          <a:prstGeom prst="rect">
            <a:avLst/>
          </a:prstGeom>
        </p:spPr>
        <p:txBody>
          <a:bodyPr/>
          <a:lstStyle/>
          <a:p>
            <a:r>
              <a:rPr lang="en-US" dirty="0" smtClean="0"/>
              <a:t>Sponsor a Peace Scholar</a:t>
            </a:r>
          </a:p>
          <a:p>
            <a:r>
              <a:rPr lang="en-US" dirty="0" smtClean="0"/>
              <a:t>Partner with international Rotarians on projects</a:t>
            </a:r>
          </a:p>
          <a:p>
            <a:r>
              <a:rPr lang="en-US" dirty="0" smtClean="0"/>
              <a:t>Provide a dental clinic in Honduras</a:t>
            </a:r>
          </a:p>
          <a:p>
            <a:r>
              <a:rPr lang="en-US" dirty="0" smtClean="0"/>
              <a:t>Educate all members in Rotary International programs</a:t>
            </a:r>
          </a:p>
          <a:p>
            <a:r>
              <a:rPr lang="en-US" dirty="0" smtClean="0"/>
              <a:t>Recruit local youth </a:t>
            </a:r>
            <a:br>
              <a:rPr lang="en-US" dirty="0" smtClean="0"/>
            </a:br>
            <a:r>
              <a:rPr lang="en-US" dirty="0" smtClean="0"/>
              <a:t>for international </a:t>
            </a:r>
            <a:br>
              <a:rPr lang="en-US" dirty="0" smtClean="0"/>
            </a:br>
            <a:r>
              <a:rPr lang="en-US" dirty="0" smtClean="0"/>
              <a:t>projects</a:t>
            </a:r>
            <a:endParaRPr lang="en-US" dirty="0"/>
          </a:p>
        </p:txBody>
      </p:sp>
      <p:grpSp>
        <p:nvGrpSpPr>
          <p:cNvPr id="8" name="Group 7"/>
          <p:cNvGrpSpPr/>
          <p:nvPr/>
        </p:nvGrpSpPr>
        <p:grpSpPr>
          <a:xfrm>
            <a:off x="5029200" y="4038600"/>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3721742003"/>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Fundraising</a:t>
            </a:r>
            <a:endParaRPr lang="en-US" dirty="0"/>
          </a:p>
        </p:txBody>
      </p:sp>
      <p:sp>
        <p:nvSpPr>
          <p:cNvPr id="3" name="Content Placeholder 2"/>
          <p:cNvSpPr>
            <a:spLocks noGrp="1"/>
          </p:cNvSpPr>
          <p:nvPr>
            <p:ph idx="1"/>
          </p:nvPr>
        </p:nvSpPr>
        <p:spPr>
          <a:prstGeom prst="rect">
            <a:avLst/>
          </a:prstGeom>
        </p:spPr>
        <p:txBody>
          <a:bodyPr/>
          <a:lstStyle/>
          <a:p>
            <a:r>
              <a:rPr lang="en-US" dirty="0" smtClean="0"/>
              <a:t>Dancing with the Brookline Stars raised $300K</a:t>
            </a:r>
          </a:p>
          <a:p>
            <a:r>
              <a:rPr lang="en-US" dirty="0" smtClean="0"/>
              <a:t>Pancake Breakfast raised $14K and recruited 10 new members</a:t>
            </a:r>
          </a:p>
          <a:p>
            <a:r>
              <a:rPr lang="en-US" dirty="0" smtClean="0"/>
              <a:t>Taste of Brookline raised $30K</a:t>
            </a:r>
            <a:endParaRPr lang="en-US" dirty="0"/>
          </a:p>
        </p:txBody>
      </p:sp>
      <p:grpSp>
        <p:nvGrpSpPr>
          <p:cNvPr id="8" name="Group 7"/>
          <p:cNvGrpSpPr/>
          <p:nvPr/>
        </p:nvGrpSpPr>
        <p:grpSpPr>
          <a:xfrm>
            <a:off x="5029200" y="4038600"/>
            <a:ext cx="3962400" cy="2514600"/>
            <a:chOff x="5029200" y="4038600"/>
            <a:chExt cx="3962400" cy="251460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16262" t="18001" r="10557" b="15999"/>
            <a:stretch/>
          </p:blipFill>
          <p:spPr>
            <a:xfrm>
              <a:off x="5029200" y="4038600"/>
              <a:ext cx="2743200" cy="2514600"/>
            </a:xfrm>
            <a:prstGeom prst="rect">
              <a:avLst/>
            </a:prstGeom>
          </p:spPr>
        </p:pic>
        <p:sp>
          <p:nvSpPr>
            <p:cNvPr id="10" name="TextBox 9"/>
            <p:cNvSpPr txBox="1"/>
            <p:nvPr/>
          </p:nvSpPr>
          <p:spPr>
            <a:xfrm>
              <a:off x="6818671" y="5418277"/>
              <a:ext cx="2172929" cy="707886"/>
            </a:xfrm>
            <a:prstGeom prst="rect">
              <a:avLst/>
            </a:prstGeom>
            <a:noFill/>
          </p:spPr>
          <p:txBody>
            <a:bodyPr wrap="square" rtlCol="0">
              <a:spAutoFit/>
            </a:bodyPr>
            <a:lstStyle/>
            <a:p>
              <a:r>
                <a:rPr lang="en-US" sz="4000" b="1" dirty="0" smtClean="0">
                  <a:solidFill>
                    <a:srgbClr val="FF0000"/>
                  </a:solidFill>
                </a:rPr>
                <a:t>It’s 2017</a:t>
              </a:r>
              <a:endParaRPr lang="en-US" sz="4000" b="1" dirty="0">
                <a:solidFill>
                  <a:srgbClr val="FF0000"/>
                </a:solidFill>
              </a:endParaRPr>
            </a:p>
          </p:txBody>
        </p:sp>
      </p:grpSp>
    </p:spTree>
    <p:extLst>
      <p:ext uri="{BB962C8B-B14F-4D97-AF65-F5344CB8AC3E}">
        <p14:creationId xmlns:p14="http://schemas.microsoft.com/office/powerpoint/2010/main" val="1539025062"/>
      </p:ext>
    </p:extLst>
  </p:cSld>
  <p:clrMapOvr>
    <a:masterClrMapping/>
  </p:clrMapOvr>
  <mc:AlternateContent xmlns:mc="http://schemas.openxmlformats.org/markup-compatibility/2006" xmlns:p14="http://schemas.microsoft.com/office/powerpoint/2010/main">
    <mc:Choice Requires="p14">
      <p:transition p14:dur="250" advTm="7000"/>
    </mc:Choice>
    <mc:Fallback xmlns="">
      <p:transition advTm="700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What Actions Do </a:t>
            </a:r>
            <a:r>
              <a:rPr lang="en-US" dirty="0"/>
              <a:t>W</a:t>
            </a:r>
            <a:r>
              <a:rPr lang="en-US" dirty="0" smtClean="0"/>
              <a:t>e </a:t>
            </a:r>
            <a:r>
              <a:rPr lang="en-US" dirty="0"/>
              <a:t>N</a:t>
            </a:r>
            <a:r>
              <a:rPr lang="en-US" dirty="0" smtClean="0"/>
              <a:t>eed to Take to Achieve </a:t>
            </a:r>
            <a:r>
              <a:rPr lang="en-US" dirty="0"/>
              <a:t>T</a:t>
            </a:r>
            <a:r>
              <a:rPr lang="en-US" dirty="0" smtClean="0"/>
              <a:t>his </a:t>
            </a:r>
            <a:r>
              <a:rPr lang="en-US" dirty="0"/>
              <a:t>V</a:t>
            </a:r>
            <a:r>
              <a:rPr lang="en-US" dirty="0" smtClean="0"/>
              <a:t>ision of </a:t>
            </a:r>
            <a:r>
              <a:rPr lang="en-US" dirty="0"/>
              <a:t>O</a:t>
            </a:r>
            <a:r>
              <a:rPr lang="en-US" dirty="0" smtClean="0"/>
              <a:t>ur </a:t>
            </a:r>
            <a:r>
              <a:rPr lang="en-US" dirty="0"/>
              <a:t>F</a:t>
            </a:r>
            <a:r>
              <a:rPr lang="en-US" dirty="0" smtClean="0"/>
              <a:t>uture?</a:t>
            </a:r>
            <a:endParaRPr lang="en-US" dirty="0"/>
          </a:p>
        </p:txBody>
      </p:sp>
      <p:sp>
        <p:nvSpPr>
          <p:cNvPr id="3" name="Content Placeholder 2"/>
          <p:cNvSpPr>
            <a:spLocks noGrp="1"/>
          </p:cNvSpPr>
          <p:nvPr>
            <p:ph idx="1"/>
          </p:nvPr>
        </p:nvSpPr>
        <p:spPr>
          <a:prstGeom prst="rect">
            <a:avLst/>
          </a:prstGeom>
        </p:spPr>
        <p:txBody>
          <a:bodyPr/>
          <a:lstStyle/>
          <a:p>
            <a:r>
              <a:rPr lang="en-US" dirty="0" smtClean="0"/>
              <a:t>Grow membership</a:t>
            </a:r>
          </a:p>
          <a:p>
            <a:r>
              <a:rPr lang="en-US" dirty="0" smtClean="0"/>
              <a:t>Recruit the people with the talents to make this happen</a:t>
            </a:r>
          </a:p>
          <a:p>
            <a:r>
              <a:rPr lang="en-US" dirty="0"/>
              <a:t>Public </a:t>
            </a:r>
            <a:r>
              <a:rPr lang="en-US" dirty="0" smtClean="0"/>
              <a:t>image: communicate </a:t>
            </a:r>
            <a:r>
              <a:rPr lang="en-US" dirty="0"/>
              <a:t>who we are, what we do, over the right channels </a:t>
            </a:r>
            <a:r>
              <a:rPr lang="en-US" dirty="0" smtClean="0"/>
              <a:t>to </a:t>
            </a:r>
            <a:r>
              <a:rPr lang="en-US" dirty="0"/>
              <a:t>reach the people we </a:t>
            </a:r>
            <a:r>
              <a:rPr lang="en-US" dirty="0" smtClean="0"/>
              <a:t>need</a:t>
            </a:r>
          </a:p>
          <a:p>
            <a:r>
              <a:rPr lang="en-US" dirty="0" smtClean="0"/>
              <a:t>Train new members as future leaders</a:t>
            </a:r>
            <a:endParaRPr lang="en-US" dirty="0"/>
          </a:p>
          <a:p>
            <a:pPr marL="0" indent="0">
              <a:buNone/>
            </a:pPr>
            <a:endParaRPr lang="en-US" dirty="0" smtClean="0"/>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4602" b="18226"/>
          <a:stretch/>
        </p:blipFill>
        <p:spPr>
          <a:xfrm>
            <a:off x="6077643" y="4876800"/>
            <a:ext cx="2609157" cy="1752601"/>
          </a:xfrm>
          <a:prstGeom prst="rect">
            <a:avLst/>
          </a:prstGeom>
        </p:spPr>
      </p:pic>
    </p:spTree>
    <p:extLst>
      <p:ext uri="{BB962C8B-B14F-4D97-AF65-F5344CB8AC3E}">
        <p14:creationId xmlns:p14="http://schemas.microsoft.com/office/powerpoint/2010/main" val="285957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We Need YOU to Build the Plan</a:t>
            </a:r>
            <a:endParaRPr lang="en-US" dirty="0"/>
          </a:p>
        </p:txBody>
      </p:sp>
      <p:sp>
        <p:nvSpPr>
          <p:cNvPr id="3" name="Content Placeholder 2"/>
          <p:cNvSpPr>
            <a:spLocks noGrp="1"/>
          </p:cNvSpPr>
          <p:nvPr>
            <p:ph idx="1"/>
          </p:nvPr>
        </p:nvSpPr>
        <p:spPr>
          <a:prstGeom prst="rect">
            <a:avLst/>
          </a:prstGeom>
        </p:spPr>
        <p:txBody>
          <a:bodyPr/>
          <a:lstStyle/>
          <a:p>
            <a:r>
              <a:rPr lang="en-US" dirty="0" smtClean="0"/>
              <a:t>President’s Development Team</a:t>
            </a:r>
          </a:p>
          <a:p>
            <a:r>
              <a:rPr lang="en-US" dirty="0" smtClean="0"/>
              <a:t>Judy Moses, Vision Champion</a:t>
            </a:r>
          </a:p>
          <a:p>
            <a:r>
              <a:rPr lang="en-US" dirty="0" smtClean="0"/>
              <a:t>Working group to create the plan</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4602" b="18226"/>
          <a:stretch/>
        </p:blipFill>
        <p:spPr>
          <a:xfrm>
            <a:off x="6077643" y="4876800"/>
            <a:ext cx="2609157" cy="1752601"/>
          </a:xfrm>
          <a:prstGeom prst="rect">
            <a:avLst/>
          </a:prstGeom>
        </p:spPr>
      </p:pic>
    </p:spTree>
    <p:extLst>
      <p:ext uri="{BB962C8B-B14F-4D97-AF65-F5344CB8AC3E}">
        <p14:creationId xmlns:p14="http://schemas.microsoft.com/office/powerpoint/2010/main" val="4259422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Happy Dollars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5600" y="1981200"/>
            <a:ext cx="3091433" cy="2744981"/>
          </a:xfrm>
          <a:prstGeom prst="rect">
            <a:avLst/>
          </a:prstGeom>
        </p:spPr>
      </p:pic>
    </p:spTree>
    <p:extLst>
      <p:ext uri="{BB962C8B-B14F-4D97-AF65-F5344CB8AC3E}">
        <p14:creationId xmlns:p14="http://schemas.microsoft.com/office/powerpoint/2010/main" val="539524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Let’s Light </a:t>
            </a:r>
            <a:r>
              <a:rPr lang="en-US" dirty="0"/>
              <a:t>U</a:t>
            </a:r>
            <a:r>
              <a:rPr lang="en-US" dirty="0" smtClean="0"/>
              <a:t>p Rotary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981200"/>
            <a:ext cx="2667000" cy="35528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976718"/>
            <a:ext cx="3557307" cy="3557307"/>
          </a:xfrm>
          <a:prstGeom prst="rect">
            <a:avLst/>
          </a:prstGeom>
        </p:spPr>
      </p:pic>
    </p:spTree>
    <p:extLst>
      <p:ext uri="{BB962C8B-B14F-4D97-AF65-F5344CB8AC3E}">
        <p14:creationId xmlns:p14="http://schemas.microsoft.com/office/powerpoint/2010/main" val="3145764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DTWBS / </a:t>
            </a:r>
            <a:r>
              <a:rPr lang="en-US" dirty="0" err="1" smtClean="0"/>
              <a:t>Kwansa</a:t>
            </a:r>
            <a:endParaRPr lang="en-US" dirty="0"/>
          </a:p>
        </p:txBody>
      </p:sp>
      <p:sp>
        <p:nvSpPr>
          <p:cNvPr id="3" name="Content Placeholder 2"/>
          <p:cNvSpPr>
            <a:spLocks noGrp="1"/>
          </p:cNvSpPr>
          <p:nvPr>
            <p:ph idx="1"/>
          </p:nvPr>
        </p:nvSpPr>
        <p:spPr>
          <a:prstGeom prst="rect">
            <a:avLst/>
          </a:prstGeom>
        </p:spPr>
        <p:txBody>
          <a:bodyPr/>
          <a:lstStyle/>
          <a:p>
            <a:r>
              <a:rPr lang="en-US" dirty="0" smtClean="0"/>
              <a:t>December 11</a:t>
            </a:r>
          </a:p>
          <a:p>
            <a:r>
              <a:rPr lang="en-US" dirty="0" smtClean="0"/>
              <a:t>Checks will be distributed to our dancers</a:t>
            </a:r>
          </a:p>
          <a:p>
            <a:r>
              <a:rPr lang="en-US" dirty="0" smtClean="0"/>
              <a:t>Joanne Silva-</a:t>
            </a:r>
            <a:r>
              <a:rPr lang="en-US" dirty="0" err="1" smtClean="0"/>
              <a:t>Njuko</a:t>
            </a:r>
            <a:r>
              <a:rPr lang="en-US" dirty="0" smtClean="0"/>
              <a:t> will tell us about </a:t>
            </a:r>
            <a:r>
              <a:rPr lang="en-US" dirty="0" err="1" smtClean="0"/>
              <a:t>Kwansa</a:t>
            </a:r>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2192" y="3778026"/>
            <a:ext cx="2514600" cy="2514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942" y="3835176"/>
            <a:ext cx="2457450" cy="24574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442" y="3808926"/>
            <a:ext cx="2483700" cy="2483700"/>
          </a:xfrm>
          <a:prstGeom prst="rect">
            <a:avLst/>
          </a:prstGeom>
        </p:spPr>
      </p:pic>
    </p:spTree>
    <p:extLst>
      <p:ext uri="{BB962C8B-B14F-4D97-AF65-F5344CB8AC3E}">
        <p14:creationId xmlns:p14="http://schemas.microsoft.com/office/powerpoint/2010/main" val="838871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Yankee Swap</a:t>
            </a:r>
            <a:endParaRPr lang="en-US" dirty="0"/>
          </a:p>
        </p:txBody>
      </p:sp>
      <p:sp>
        <p:nvSpPr>
          <p:cNvPr id="3" name="Content Placeholder 2"/>
          <p:cNvSpPr>
            <a:spLocks noGrp="1"/>
          </p:cNvSpPr>
          <p:nvPr>
            <p:ph idx="1"/>
          </p:nvPr>
        </p:nvSpPr>
        <p:spPr>
          <a:prstGeom prst="rect">
            <a:avLst/>
          </a:prstGeom>
        </p:spPr>
        <p:txBody>
          <a:bodyPr/>
          <a:lstStyle/>
          <a:p>
            <a:r>
              <a:rPr lang="en-US" dirty="0" smtClean="0"/>
              <a:t>December 18</a:t>
            </a:r>
          </a:p>
          <a:p>
            <a:r>
              <a:rPr lang="en-US" dirty="0" smtClean="0"/>
              <a:t>Bring a gift of about $20</a:t>
            </a:r>
          </a:p>
          <a:p>
            <a:r>
              <a:rPr lang="en-US" dirty="0" smtClean="0"/>
              <a:t>Suitable for a </a:t>
            </a:r>
            <a:br>
              <a:rPr lang="en-US" dirty="0" smtClean="0"/>
            </a:br>
            <a:r>
              <a:rPr lang="en-US" dirty="0" smtClean="0"/>
              <a:t>man or woman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8927" y="2259013"/>
            <a:ext cx="3867150" cy="3867150"/>
          </a:xfrm>
          <a:prstGeom prst="rect">
            <a:avLst/>
          </a:prstGeom>
        </p:spPr>
      </p:pic>
    </p:spTree>
    <p:extLst>
      <p:ext uri="{BB962C8B-B14F-4D97-AF65-F5344CB8AC3E}">
        <p14:creationId xmlns:p14="http://schemas.microsoft.com/office/powerpoint/2010/main" val="686683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New Year’s Eve</a:t>
            </a:r>
            <a:endParaRPr lang="en-US" dirty="0"/>
          </a:p>
        </p:txBody>
      </p:sp>
      <p:sp>
        <p:nvSpPr>
          <p:cNvPr id="3" name="Content Placeholder 2"/>
          <p:cNvSpPr>
            <a:spLocks noGrp="1"/>
          </p:cNvSpPr>
          <p:nvPr>
            <p:ph idx="1"/>
          </p:nvPr>
        </p:nvSpPr>
        <p:spPr>
          <a:xfrm>
            <a:off x="457200" y="1219200"/>
            <a:ext cx="3352800" cy="4525963"/>
          </a:xfrm>
          <a:prstGeom prst="rect">
            <a:avLst/>
          </a:prstGeom>
        </p:spPr>
        <p:txBody>
          <a:bodyPr/>
          <a:lstStyle/>
          <a:p>
            <a:r>
              <a:rPr lang="en-US" dirty="0" smtClean="0"/>
              <a:t>Boston Pops Swing Orchestra</a:t>
            </a:r>
          </a:p>
          <a:p>
            <a:r>
              <a:rPr lang="en-US" dirty="0" smtClean="0"/>
              <a:t>$150/seat</a:t>
            </a:r>
          </a:p>
          <a:p>
            <a:r>
              <a:rPr lang="en-US" dirty="0" smtClean="0"/>
              <a:t>Rotary group</a:t>
            </a:r>
          </a:p>
          <a:p>
            <a:r>
              <a:rPr lang="en-US" dirty="0" smtClean="0"/>
              <a:t>Buffet</a:t>
            </a:r>
            <a:br>
              <a:rPr lang="en-US" dirty="0" smtClean="0"/>
            </a:br>
            <a:r>
              <a:rPr lang="en-US" dirty="0" smtClean="0"/>
              <a:t>before in Brookline</a:t>
            </a:r>
          </a:p>
          <a:p>
            <a:r>
              <a:rPr lang="en-US" dirty="0" smtClean="0"/>
              <a:t>Reserve by </a:t>
            </a:r>
            <a:br>
              <a:rPr lang="en-US" dirty="0" smtClean="0"/>
            </a:br>
            <a:r>
              <a:rPr lang="en-US" dirty="0" smtClean="0"/>
              <a:t>December 1</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40536"/>
            <a:ext cx="4381844" cy="3683289"/>
          </a:xfrm>
          <a:prstGeom prst="rect">
            <a:avLst/>
          </a:prstGeom>
        </p:spPr>
      </p:pic>
    </p:spTree>
    <p:extLst>
      <p:ext uri="{BB962C8B-B14F-4D97-AF65-F5344CB8AC3E}">
        <p14:creationId xmlns:p14="http://schemas.microsoft.com/office/powerpoint/2010/main" val="3402058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Breakfast Club Report</a:t>
            </a:r>
            <a:endParaRPr lang="en-US" dirty="0"/>
          </a:p>
        </p:txBody>
      </p:sp>
      <p:sp>
        <p:nvSpPr>
          <p:cNvPr id="3" name="Content Placeholder 2"/>
          <p:cNvSpPr>
            <a:spLocks noGrp="1"/>
          </p:cNvSpPr>
          <p:nvPr>
            <p:ph idx="1"/>
          </p:nvPr>
        </p:nvSpPr>
        <p:spPr>
          <a:prstGeom prst="rect">
            <a:avLst/>
          </a:prstGeom>
        </p:spPr>
        <p:txBody>
          <a:bodyPr/>
          <a:lstStyle/>
          <a:p>
            <a:r>
              <a:rPr lang="en-US" dirty="0" smtClean="0"/>
              <a:t>8 people this morning</a:t>
            </a:r>
          </a:p>
          <a:p>
            <a:r>
              <a:rPr lang="en-US" dirty="0" smtClean="0"/>
              <a:t>Presentation by Eugene of the </a:t>
            </a:r>
            <a:r>
              <a:rPr lang="en-US" dirty="0" err="1"/>
              <a:t>E</a:t>
            </a:r>
            <a:r>
              <a:rPr lang="en-US" dirty="0" err="1" smtClean="0"/>
              <a:t>Xcel</a:t>
            </a:r>
            <a:r>
              <a:rPr lang="en-US" dirty="0" smtClean="0"/>
              <a:t> program</a:t>
            </a:r>
            <a:endParaRPr lang="en-US" dirty="0"/>
          </a:p>
        </p:txBody>
      </p:sp>
    </p:spTree>
    <p:extLst>
      <p:ext uri="{BB962C8B-B14F-4D97-AF65-F5344CB8AC3E}">
        <p14:creationId xmlns:p14="http://schemas.microsoft.com/office/powerpoint/2010/main" val="4103645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819400"/>
            <a:ext cx="4221163" cy="4221163"/>
          </a:xfrm>
          <a:prstGeom prst="rect">
            <a:avLst/>
          </a:prstGeom>
        </p:spPr>
      </p:pic>
      <p:sp>
        <p:nvSpPr>
          <p:cNvPr id="2" name="Title 1"/>
          <p:cNvSpPr>
            <a:spLocks noGrp="1"/>
          </p:cNvSpPr>
          <p:nvPr>
            <p:ph type="title"/>
          </p:nvPr>
        </p:nvSpPr>
        <p:spPr>
          <a:xfrm>
            <a:off x="381000" y="609601"/>
            <a:ext cx="8763000" cy="533400"/>
          </a:xfrm>
          <a:prstGeom prst="rect">
            <a:avLst/>
          </a:prstGeom>
        </p:spPr>
        <p:txBody>
          <a:bodyPr/>
          <a:lstStyle/>
          <a:p>
            <a:r>
              <a:rPr lang="en-US" dirty="0" smtClean="0"/>
              <a:t>Visioning and Brainstorming for Next </a:t>
            </a:r>
            <a:r>
              <a:rPr lang="en-US" dirty="0"/>
              <a:t>Y</a:t>
            </a:r>
            <a:r>
              <a:rPr lang="en-US" dirty="0" smtClean="0"/>
              <a:t>ear’s </a:t>
            </a:r>
            <a:r>
              <a:rPr lang="en-US" dirty="0"/>
              <a:t>G</a:t>
            </a:r>
            <a:r>
              <a:rPr lang="en-US" dirty="0" smtClean="0"/>
              <a:t>rant </a:t>
            </a:r>
            <a:r>
              <a:rPr lang="en-US" dirty="0"/>
              <a:t>P</a:t>
            </a:r>
            <a:r>
              <a:rPr lang="en-US" dirty="0" smtClean="0"/>
              <a:t>rojects</a:t>
            </a:r>
            <a:br>
              <a:rPr lang="en-US" dirty="0" smtClean="0"/>
            </a:br>
            <a:endParaRPr lang="en-US" dirty="0"/>
          </a:p>
        </p:txBody>
      </p:sp>
      <p:sp>
        <p:nvSpPr>
          <p:cNvPr id="3" name="Content Placeholder 2"/>
          <p:cNvSpPr>
            <a:spLocks noGrp="1"/>
          </p:cNvSpPr>
          <p:nvPr>
            <p:ph idx="1"/>
          </p:nvPr>
        </p:nvSpPr>
        <p:spPr>
          <a:prstGeom prst="rect">
            <a:avLst/>
          </a:prstGeom>
        </p:spPr>
        <p:txBody>
          <a:bodyPr/>
          <a:lstStyle/>
          <a:p>
            <a:r>
              <a:rPr lang="en-US" dirty="0" smtClean="0"/>
              <a:t>Clarity</a:t>
            </a:r>
          </a:p>
          <a:p>
            <a:r>
              <a:rPr lang="en-US" dirty="0" smtClean="0"/>
              <a:t>Continuing</a:t>
            </a:r>
          </a:p>
          <a:p>
            <a:r>
              <a:rPr lang="en-US" dirty="0" smtClean="0"/>
              <a:t>Consistency</a:t>
            </a:r>
          </a:p>
          <a:p>
            <a:r>
              <a:rPr lang="en-US" dirty="0" smtClean="0"/>
              <a:t>Revisit the plan </a:t>
            </a:r>
            <a:br>
              <a:rPr lang="en-US" dirty="0" smtClean="0"/>
            </a:br>
            <a:r>
              <a:rPr lang="en-US" dirty="0" smtClean="0"/>
              <a:t>every three years</a:t>
            </a:r>
            <a:endParaRPr lang="en-US" dirty="0"/>
          </a:p>
        </p:txBody>
      </p:sp>
    </p:spTree>
    <p:extLst>
      <p:ext uri="{BB962C8B-B14F-4D97-AF65-F5344CB8AC3E}">
        <p14:creationId xmlns:p14="http://schemas.microsoft.com/office/powerpoint/2010/main" val="835853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Evaluation and Visioning</a:t>
            </a:r>
            <a:endParaRPr lang="en-US" dirty="0"/>
          </a:p>
        </p:txBody>
      </p:sp>
      <p:sp>
        <p:nvSpPr>
          <p:cNvPr id="3" name="Content Placeholder 2"/>
          <p:cNvSpPr>
            <a:spLocks noGrp="1"/>
          </p:cNvSpPr>
          <p:nvPr>
            <p:ph idx="1"/>
          </p:nvPr>
        </p:nvSpPr>
        <p:spPr>
          <a:prstGeom prst="rect">
            <a:avLst/>
          </a:prstGeom>
        </p:spPr>
        <p:txBody>
          <a:bodyPr/>
          <a:lstStyle/>
          <a:p>
            <a:pPr marL="0" indent="0">
              <a:buNone/>
            </a:pPr>
            <a:r>
              <a:rPr lang="en-US" sz="3600" dirty="0" smtClean="0"/>
              <a:t>“Evaluation is not easy nor free from conflict, but it helps create a lens for considering change for the good.”</a:t>
            </a:r>
            <a:br>
              <a:rPr lang="en-US" sz="3600" dirty="0" smtClean="0"/>
            </a:br>
            <a:r>
              <a:rPr lang="en-US" sz="3600" dirty="0" smtClean="0"/>
              <a:t>							</a:t>
            </a:r>
            <a:r>
              <a:rPr lang="en-US" i="1" dirty="0" smtClean="0"/>
              <a:t>– Winston Churchill</a:t>
            </a:r>
          </a:p>
          <a:p>
            <a:pPr marL="0" indent="0">
              <a:buNone/>
            </a:pPr>
            <a:endParaRPr lang="en-US" dirty="0" smtClean="0"/>
          </a:p>
          <a:p>
            <a:endParaRPr lang="en-US" dirty="0"/>
          </a:p>
        </p:txBody>
      </p:sp>
    </p:spTree>
    <p:extLst>
      <p:ext uri="{BB962C8B-B14F-4D97-AF65-F5344CB8AC3E}">
        <p14:creationId xmlns:p14="http://schemas.microsoft.com/office/powerpoint/2010/main" val="3821870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Communications_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2035</TotalTime>
  <Words>2383</Words>
  <Application>Microsoft Office PowerPoint</Application>
  <PresentationFormat>On-screen Show (4:3)</PresentationFormat>
  <Paragraphs>388</Paragraphs>
  <Slides>36</Slides>
  <Notes>10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36</vt:i4>
      </vt:variant>
    </vt:vector>
  </HeadingPairs>
  <TitlesOfParts>
    <vt:vector size="49" baseType="lpstr">
      <vt:lpstr>ＭＳ Ｐゴシック</vt:lpstr>
      <vt:lpstr>ＭＳ Ｐゴシック</vt:lpstr>
      <vt:lpstr>SimSun</vt:lpstr>
      <vt:lpstr>Arial</vt:lpstr>
      <vt:lpstr>Arial Narrow</vt:lpstr>
      <vt:lpstr>Calibri</vt:lpstr>
      <vt:lpstr>Georgia</vt:lpstr>
      <vt:lpstr>Tahoma</vt:lpstr>
      <vt:lpstr>Times New Roman</vt:lpstr>
      <vt:lpstr>ヒラギノ角ゴ Pro W3</vt:lpstr>
      <vt:lpstr>Communications_white</vt:lpstr>
      <vt:lpstr>Custom Design</vt:lpstr>
      <vt:lpstr>2_Custom Design</vt:lpstr>
      <vt:lpstr>BROOKLINE ROTARY CLUB</vt:lpstr>
      <vt:lpstr>Welcome, Guests!</vt:lpstr>
      <vt:lpstr>30th Annual Thanksgiving Gridiron Luncheon </vt:lpstr>
      <vt:lpstr>DTWBS / Kwansa</vt:lpstr>
      <vt:lpstr>Yankee Swap</vt:lpstr>
      <vt:lpstr>New Year’s Eve</vt:lpstr>
      <vt:lpstr>Breakfast Club Report</vt:lpstr>
      <vt:lpstr>Visioning and Brainstorming for Next Year’s Grant Projects </vt:lpstr>
      <vt:lpstr>Evaluation and Visioning</vt:lpstr>
      <vt:lpstr>Why Is a Plan Needed?</vt:lpstr>
      <vt:lpstr>Why Do We Need a Strategic Plan?</vt:lpstr>
      <vt:lpstr>Why a Strategic Plan?</vt:lpstr>
      <vt:lpstr>Top Strategic Issues</vt:lpstr>
      <vt:lpstr>Strengthening Clubs</vt:lpstr>
      <vt:lpstr>Time for Transitional Change?</vt:lpstr>
      <vt:lpstr>Club Assessment Tools</vt:lpstr>
      <vt:lpstr>What Is a Club Vision?</vt:lpstr>
      <vt:lpstr>Continuity and Consistency</vt:lpstr>
      <vt:lpstr>Strategic Thinking </vt:lpstr>
      <vt:lpstr>Vision to Plan</vt:lpstr>
      <vt:lpstr>The Basic Planning Questions</vt:lpstr>
      <vt:lpstr>Evaluate and Plan</vt:lpstr>
      <vt:lpstr>FUN</vt:lpstr>
      <vt:lpstr>What Does our Club “Stand For” in Our Community?</vt:lpstr>
      <vt:lpstr> 2017: What Is the Size of the Club?</vt:lpstr>
      <vt:lpstr>What Are the Club Characteristics, Features, Demographics?</vt:lpstr>
      <vt:lpstr>About Our Club Administration</vt:lpstr>
      <vt:lpstr>About Vocational Service</vt:lpstr>
      <vt:lpstr>Community Service Projects</vt:lpstr>
      <vt:lpstr>Youth Service</vt:lpstr>
      <vt:lpstr>International Service</vt:lpstr>
      <vt:lpstr>Fundraising</vt:lpstr>
      <vt:lpstr>What Actions Do We Need to Take to Achieve This Vision of Our Future?</vt:lpstr>
      <vt:lpstr>We Need YOU to Build the Plan</vt:lpstr>
      <vt:lpstr>Happy Dollars</vt:lpstr>
      <vt:lpstr>Let’s Light Up Rotary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RON</dc:creator>
  <cp:lastModifiedBy>Laura Spear</cp:lastModifiedBy>
  <cp:revision>147</cp:revision>
  <dcterms:created xsi:type="dcterms:W3CDTF">2014-02-18T14:16:03Z</dcterms:created>
  <dcterms:modified xsi:type="dcterms:W3CDTF">2014-11-26T19:13:58Z</dcterms:modified>
</cp:coreProperties>
</file>